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9" r:id="rId4"/>
  </p:sldMasterIdLst>
  <p:notesMasterIdLst>
    <p:notesMasterId r:id="rId61"/>
  </p:notesMasterIdLst>
  <p:handoutMasterIdLst>
    <p:handoutMasterId r:id="rId62"/>
  </p:handoutMasterIdLst>
  <p:sldIdLst>
    <p:sldId id="1966" r:id="rId5"/>
    <p:sldId id="2597" r:id="rId6"/>
    <p:sldId id="2639" r:id="rId7"/>
    <p:sldId id="2640" r:id="rId8"/>
    <p:sldId id="2641" r:id="rId9"/>
    <p:sldId id="285" r:id="rId10"/>
    <p:sldId id="2588" r:id="rId11"/>
    <p:sldId id="2602" r:id="rId12"/>
    <p:sldId id="2603" r:id="rId13"/>
    <p:sldId id="2604" r:id="rId14"/>
    <p:sldId id="2605" r:id="rId15"/>
    <p:sldId id="2606" r:id="rId16"/>
    <p:sldId id="2607" r:id="rId17"/>
    <p:sldId id="2608" r:id="rId18"/>
    <p:sldId id="2598" r:id="rId19"/>
    <p:sldId id="2635" r:id="rId20"/>
    <p:sldId id="2611" r:id="rId21"/>
    <p:sldId id="2637" r:id="rId22"/>
    <p:sldId id="2638" r:id="rId23"/>
    <p:sldId id="2618" r:id="rId24"/>
    <p:sldId id="2612" r:id="rId25"/>
    <p:sldId id="2617" r:id="rId26"/>
    <p:sldId id="2636" r:id="rId27"/>
    <p:sldId id="2589" r:id="rId28"/>
    <p:sldId id="2630" r:id="rId29"/>
    <p:sldId id="2634" r:id="rId30"/>
    <p:sldId id="337" r:id="rId31"/>
    <p:sldId id="270" r:id="rId32"/>
    <p:sldId id="264" r:id="rId33"/>
    <p:sldId id="373" r:id="rId34"/>
    <p:sldId id="2624" r:id="rId35"/>
    <p:sldId id="2625" r:id="rId36"/>
    <p:sldId id="375" r:id="rId37"/>
    <p:sldId id="266" r:id="rId38"/>
    <p:sldId id="305" r:id="rId39"/>
    <p:sldId id="378" r:id="rId40"/>
    <p:sldId id="379" r:id="rId41"/>
    <p:sldId id="380" r:id="rId42"/>
    <p:sldId id="382" r:id="rId43"/>
    <p:sldId id="383" r:id="rId44"/>
    <p:sldId id="384" r:id="rId45"/>
    <p:sldId id="385" r:id="rId46"/>
    <p:sldId id="2631" r:id="rId47"/>
    <p:sldId id="387" r:id="rId48"/>
    <p:sldId id="388" r:id="rId49"/>
    <p:sldId id="2627" r:id="rId50"/>
    <p:sldId id="389" r:id="rId51"/>
    <p:sldId id="390" r:id="rId52"/>
    <p:sldId id="392" r:id="rId53"/>
    <p:sldId id="393" r:id="rId54"/>
    <p:sldId id="394" r:id="rId55"/>
    <p:sldId id="395" r:id="rId56"/>
    <p:sldId id="2632" r:id="rId57"/>
    <p:sldId id="397" r:id="rId58"/>
    <p:sldId id="401" r:id="rId59"/>
    <p:sldId id="332" r:id="rId6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0">
          <p15:clr>
            <a:srgbClr val="A4A3A4"/>
          </p15:clr>
        </p15:guide>
        <p15:guide id="2" pos="386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微软用户" initials="" lastIdx="14" clrIdx="0"/>
  <p:cmAuthor id="1" name="LENOVO" initials="" lastIdx="1" clrIdx="1"/>
  <p:cmAuthor id="2" name="heshui kang" initials="hk" lastIdx="4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AD3B"/>
    <a:srgbClr val="002060"/>
    <a:srgbClr val="083388"/>
    <a:srgbClr val="FEA004"/>
    <a:srgbClr val="356A9C"/>
    <a:srgbClr val="BFA47A"/>
    <a:srgbClr val="FDD9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003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192" y="208"/>
      </p:cViewPr>
      <p:guideLst>
        <p:guide orient="horz" pos="2130"/>
        <p:guide pos="386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2020/4/17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3204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2020/4/17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602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451032" y="4736010"/>
            <a:ext cx="11610575" cy="387491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E2FBEB9-9479-4A5C-AC91-330289290799}" type="datetime1">
              <a:rPr lang="zh-CN" altLang="en-US" smtClean="0"/>
              <a:pPr>
                <a:defRPr/>
              </a:pPr>
              <a:t>2020/4/17</a:t>
            </a:fld>
            <a:endParaRPr lang="zh-CN" altLang="en-US" sz="17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21047F9-586D-4D18-BF02-BBF6D335CCB3}" type="slidenum">
              <a:rPr lang="zh-CN" altLang="en-US" smtClean="0"/>
              <a:pPr>
                <a:defRPr/>
              </a:pPr>
              <a:t>1</a:t>
            </a:fld>
            <a:endParaRPr lang="zh-CN" altLang="en-US" sz="1700"/>
          </a:p>
        </p:txBody>
      </p:sp>
    </p:spTree>
    <p:extLst>
      <p:ext uri="{BB962C8B-B14F-4D97-AF65-F5344CB8AC3E}">
        <p14:creationId xmlns:p14="http://schemas.microsoft.com/office/powerpoint/2010/main" val="3860266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01925" y="511175"/>
            <a:ext cx="4535488" cy="2551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6422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01925" y="511175"/>
            <a:ext cx="4535488" cy="2551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8931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01925" y="511175"/>
            <a:ext cx="4535488" cy="2551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8283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01925" y="511175"/>
            <a:ext cx="4535488" cy="2551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5649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01925" y="511175"/>
            <a:ext cx="4535488" cy="2551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5554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01925" y="511175"/>
            <a:ext cx="4535488" cy="2551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03199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01925" y="511175"/>
            <a:ext cx="4535488" cy="2551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2964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01925" y="511175"/>
            <a:ext cx="4535488" cy="2551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96001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01925" y="511175"/>
            <a:ext cx="4535488" cy="2551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39189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01925" y="511175"/>
            <a:ext cx="4535488" cy="2551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6250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最主要的业务需求是标准化的落地，现在由于一线人员流动性大，所有设计标准往往很难准确传达到设计院，导致图纸反复修改，我们要落实标准化，就</a:t>
            </a:r>
          </a:p>
        </p:txBody>
      </p:sp>
    </p:spTree>
    <p:extLst>
      <p:ext uri="{BB962C8B-B14F-4D97-AF65-F5344CB8AC3E}">
        <p14:creationId xmlns:p14="http://schemas.microsoft.com/office/powerpoint/2010/main" val="13681578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01925" y="511175"/>
            <a:ext cx="4535488" cy="2551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70962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05699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37098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77537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77537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01925" y="511175"/>
            <a:ext cx="4535488" cy="2551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树状图</a:t>
            </a:r>
          </a:p>
        </p:txBody>
      </p:sp>
    </p:spTree>
    <p:extLst>
      <p:ext uri="{BB962C8B-B14F-4D97-AF65-F5344CB8AC3E}">
        <p14:creationId xmlns:p14="http://schemas.microsoft.com/office/powerpoint/2010/main" val="1832811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77537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66248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77537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7753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01925" y="511175"/>
            <a:ext cx="4535488" cy="2551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4480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01925" y="511175"/>
            <a:ext cx="4535488" cy="2551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6095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01925" y="511175"/>
            <a:ext cx="4535488" cy="2551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4637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01925" y="511175"/>
            <a:ext cx="4535488" cy="2551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5183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01925" y="511175"/>
            <a:ext cx="4535488" cy="2551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2672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01925" y="511175"/>
            <a:ext cx="4535488" cy="2551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6052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889000" y="1149350"/>
            <a:ext cx="10414000" cy="23241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89000" y="3536950"/>
            <a:ext cx="10414000" cy="79375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700"/>
            </a:lvl1pPr>
            <a:lvl2pPr marL="0" indent="0" algn="ctr">
              <a:spcBef>
                <a:spcPts val="0"/>
              </a:spcBef>
              <a:buSzTx/>
              <a:buNone/>
              <a:defRPr sz="2700"/>
            </a:lvl2pPr>
            <a:lvl3pPr marL="0" indent="0" algn="ctr">
              <a:spcBef>
                <a:spcPts val="0"/>
              </a:spcBef>
              <a:buSzTx/>
              <a:buNone/>
              <a:defRPr sz="2700"/>
            </a:lvl3pPr>
            <a:lvl4pPr marL="0" indent="0" algn="ctr">
              <a:spcBef>
                <a:spcPts val="0"/>
              </a:spcBef>
              <a:buSzTx/>
              <a:buNone/>
              <a:defRPr sz="2700"/>
            </a:lvl4pPr>
            <a:lvl5pPr marL="0" indent="0" algn="ctr">
              <a:spcBef>
                <a:spcPts val="0"/>
              </a:spcBef>
              <a:buSzTx/>
              <a:buNone/>
              <a:defRPr sz="27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8165413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11398436" y="6525344"/>
            <a:ext cx="762002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fld id="{3F5023AB-9A98-4906-B2C9-FE30919B59CA}" type="slidenum">
              <a:rPr lang="en-US" altLang="zh-CN" sz="1400" b="1">
                <a:solidFill>
                  <a:srgbClr val="2C3F85"/>
                </a:solidFill>
                <a:latin typeface="+mn-ea"/>
                <a:ea typeface="+mn-ea"/>
                <a:cs typeface="Tahoma" panose="020B0604030504040204" pitchFamily="34" charset="0"/>
              </a:rPr>
              <a:t>‹#›</a:t>
            </a:fld>
            <a:endParaRPr lang="zh-CN" altLang="en-US" sz="1400" b="1" dirty="0">
              <a:solidFill>
                <a:srgbClr val="2C3F85"/>
              </a:solidFill>
              <a:latin typeface="+mn-ea"/>
              <a:ea typeface="+mn-ea"/>
              <a:cs typeface="Tahoma" panose="020B0604030504040204" pitchFamily="34" charset="0"/>
            </a:endParaRPr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191344" y="288173"/>
            <a:ext cx="10153128" cy="439173"/>
          </a:xfrm>
          <a:prstGeom prst="rect">
            <a:avLst/>
          </a:prstGeom>
        </p:spPr>
        <p:txBody>
          <a:bodyPr anchor="ctr" anchorCtr="0"/>
          <a:lstStyle>
            <a:lvl1pPr algn="l">
              <a:defRPr sz="2000" b="1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132641" y="1012047"/>
            <a:ext cx="11889184" cy="5557781"/>
            <a:chOff x="155559" y="940286"/>
            <a:chExt cx="9089445" cy="4096627"/>
          </a:xfrm>
        </p:grpSpPr>
        <p:sp>
          <p:nvSpPr>
            <p:cNvPr id="3" name="矩形 2"/>
            <p:cNvSpPr/>
            <p:nvPr/>
          </p:nvSpPr>
          <p:spPr>
            <a:xfrm>
              <a:off x="7263384" y="1268758"/>
              <a:ext cx="1981620" cy="376815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>
              <a:solidFill>
                <a:srgbClr val="0833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155559" y="940286"/>
              <a:ext cx="2120714" cy="316977"/>
            </a:xfrm>
            <a:prstGeom prst="rect">
              <a:avLst/>
            </a:prstGeom>
            <a:solidFill>
              <a:srgbClr val="083388"/>
            </a:solidFill>
            <a:ln w="12700">
              <a:solidFill>
                <a:srgbClr val="606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280560" y="944760"/>
              <a:ext cx="5982824" cy="324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0" rIns="0" bIns="0" rtlCol="0" anchor="ctr"/>
            <a:lstStyle/>
            <a:p>
              <a:endParaRPr lang="zh-CN" altLang="en-US" sz="1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55560" y="1268758"/>
              <a:ext cx="7082865" cy="376815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83388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/>
                <a:t>z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301233" y="940388"/>
              <a:ext cx="4937192" cy="316875"/>
            </a:xfrm>
            <a:prstGeom prst="rect">
              <a:avLst/>
            </a:prstGeom>
            <a:solidFill>
              <a:srgbClr val="F5AD3B"/>
            </a:solidFill>
            <a:ln w="127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81000" tIns="0" rIns="0" bIns="0" rtlCol="0" anchor="ctr"/>
            <a:lstStyle/>
            <a:p>
              <a:pPr algn="ctr"/>
              <a:endParaRPr lang="zh-CN" altLang="en-US" sz="15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263384" y="944760"/>
              <a:ext cx="1981620" cy="316978"/>
            </a:xfrm>
            <a:prstGeom prst="rect">
              <a:avLst/>
            </a:prstGeom>
            <a:solidFill>
              <a:srgbClr val="F5AD3B"/>
            </a:solidFill>
            <a:ln w="127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9" name="“在此键入引文。”">
            <a:extLst>
              <a:ext uri="{FF2B5EF4-FFF2-40B4-BE49-F238E27FC236}">
                <a16:creationId xmlns:a16="http://schemas.microsoft.com/office/drawing/2014/main" id="{4B68C55B-5DB9-49C9-B133-9A9D5C83A28B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xfrm>
            <a:off x="191344" y="1064859"/>
            <a:ext cx="2660229" cy="3460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SzTx/>
              <a:buNone/>
              <a:defRPr sz="1600">
                <a:solidFill>
                  <a:schemeClr val="bg1"/>
                </a:solidFill>
                <a:latin typeface="Helvetica Neue Medium"/>
                <a:sym typeface="Helvetica Neue Medium"/>
              </a:defRPr>
            </a:lvl1pPr>
          </a:lstStyle>
          <a:p>
            <a:pPr marL="0" indent="0" algn="ctr">
              <a:spcBef>
                <a:spcPts val="0"/>
              </a:spcBef>
              <a:buSzTx/>
              <a:buNone/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20" name="“在此键入引文。”">
            <a:extLst>
              <a:ext uri="{FF2B5EF4-FFF2-40B4-BE49-F238E27FC236}">
                <a16:creationId xmlns:a16="http://schemas.microsoft.com/office/drawing/2014/main" id="{1F5A1388-3C0C-49E5-89BC-0015FF03854C}"/>
              </a:ext>
            </a:extLst>
          </p:cNvPr>
          <p:cNvSpPr txBox="1">
            <a:spLocks noGrp="1"/>
          </p:cNvSpPr>
          <p:nvPr>
            <p:ph type="body" sz="quarter" idx="14"/>
          </p:nvPr>
        </p:nvSpPr>
        <p:spPr>
          <a:xfrm>
            <a:off x="9462473" y="1064858"/>
            <a:ext cx="2538183" cy="3460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SzTx/>
              <a:buNone/>
              <a:defRPr sz="1600">
                <a:solidFill>
                  <a:schemeClr val="bg1"/>
                </a:solidFill>
                <a:latin typeface="Helvetica Neue Medium"/>
                <a:sym typeface="Helvetica Neue Medium"/>
              </a:defRPr>
            </a:lvl1pPr>
          </a:lstStyle>
          <a:p>
            <a:pPr marL="0" indent="0" algn="ctr">
              <a:spcBef>
                <a:spcPts val="0"/>
              </a:spcBef>
              <a:buSzTx/>
              <a:buNone/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21" name="“在此键入引文。”">
            <a:extLst>
              <a:ext uri="{FF2B5EF4-FFF2-40B4-BE49-F238E27FC236}">
                <a16:creationId xmlns:a16="http://schemas.microsoft.com/office/drawing/2014/main" id="{B7AC73BF-1E59-42CF-A459-C9C8465BDC63}"/>
              </a:ext>
            </a:extLst>
          </p:cNvPr>
          <p:cNvSpPr txBox="1">
            <a:spLocks noGrp="1"/>
          </p:cNvSpPr>
          <p:nvPr>
            <p:ph type="body" sz="quarter" idx="15"/>
          </p:nvPr>
        </p:nvSpPr>
        <p:spPr>
          <a:xfrm>
            <a:off x="3195317" y="1064858"/>
            <a:ext cx="5941910" cy="3460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SzTx/>
              <a:buNone/>
              <a:defRPr sz="1600">
                <a:solidFill>
                  <a:schemeClr val="bg1"/>
                </a:solidFill>
                <a:latin typeface="Helvetica Neue Medium"/>
                <a:sym typeface="Helvetica Neue Medium"/>
              </a:defRPr>
            </a:lvl1pPr>
          </a:lstStyle>
          <a:p>
            <a:pPr marL="0" indent="0" algn="ctr">
              <a:spcBef>
                <a:spcPts val="0"/>
              </a:spcBef>
              <a:buSzTx/>
              <a:buNone/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3038536"/>
      </p:ext>
    </p:extLst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2020/4/17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9"/>
          <p:cNvSpPr txBox="1"/>
          <p:nvPr userDrawn="1"/>
        </p:nvSpPr>
        <p:spPr>
          <a:xfrm>
            <a:off x="11398436" y="6525344"/>
            <a:ext cx="762002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fld id="{3F5023AB-9A98-4906-B2C9-FE30919B59CA}" type="slidenum">
              <a:rPr lang="en-US" altLang="zh-CN" sz="1400" b="1">
                <a:solidFill>
                  <a:srgbClr val="2C3F85"/>
                </a:solidFill>
                <a:latin typeface="+mn-ea"/>
                <a:ea typeface="+mn-ea"/>
                <a:cs typeface="Tahoma" panose="020B0604030504040204" pitchFamily="34" charset="0"/>
              </a:rPr>
              <a:t>‹#›</a:t>
            </a:fld>
            <a:endParaRPr lang="zh-CN" altLang="en-US" sz="1400" b="1" dirty="0">
              <a:solidFill>
                <a:srgbClr val="2C3F85"/>
              </a:solidFill>
              <a:latin typeface="+mn-ea"/>
              <a:ea typeface="+mn-ea"/>
              <a:cs typeface="Tahoma" panose="020B0604030504040204" pitchFamily="34" charset="0"/>
            </a:endParaRPr>
          </a:p>
        </p:txBody>
      </p:sp>
      <p:sp>
        <p:nvSpPr>
          <p:cNvPr id="17" name="标题 1"/>
          <p:cNvSpPr>
            <a:spLocks noGrp="1"/>
          </p:cNvSpPr>
          <p:nvPr userDrawn="1">
            <p:ph type="title"/>
          </p:nvPr>
        </p:nvSpPr>
        <p:spPr>
          <a:xfrm>
            <a:off x="435183" y="322036"/>
            <a:ext cx="9508070" cy="43917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 anchorCtr="0">
            <a:normAutofit/>
          </a:bodyPr>
          <a:lstStyle>
            <a:lvl1pPr algn="l">
              <a:defRPr lang="zh-CN" altLang="en-US" sz="2000" b="1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 algn="l"/>
            <a:r>
              <a:rPr lang="zh-CN" altLang="en-US" dirty="0"/>
              <a:t>单击此处编辑母版标题样式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13592" y="6592364"/>
            <a:ext cx="1805944" cy="173736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D8FE620-115D-4DFD-BB6F-FBD31204699B}"/>
              </a:ext>
            </a:extLst>
          </p:cNvPr>
          <p:cNvSpPr/>
          <p:nvPr userDrawn="1"/>
        </p:nvSpPr>
        <p:spPr>
          <a:xfrm>
            <a:off x="8959272" y="1032933"/>
            <a:ext cx="2661399" cy="5157833"/>
          </a:xfrm>
          <a:prstGeom prst="rect">
            <a:avLst/>
          </a:prstGeom>
          <a:noFill/>
          <a:ln w="19050" cap="flat">
            <a:solidFill>
              <a:schemeClr val="bg1">
                <a:lumMod val="6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CAD0EE6-13FA-47C3-A795-D6F4E18E81D8}"/>
              </a:ext>
            </a:extLst>
          </p:cNvPr>
          <p:cNvSpPr/>
          <p:nvPr userDrawn="1"/>
        </p:nvSpPr>
        <p:spPr>
          <a:xfrm>
            <a:off x="496143" y="1032933"/>
            <a:ext cx="8461851" cy="5157833"/>
          </a:xfrm>
          <a:prstGeom prst="rect">
            <a:avLst/>
          </a:prstGeom>
          <a:noFill/>
          <a:ln w="19050" cap="flat">
            <a:solidFill>
              <a:schemeClr val="bg1">
                <a:lumMod val="6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9"/>
          <p:cNvSpPr txBox="1"/>
          <p:nvPr userDrawn="1"/>
        </p:nvSpPr>
        <p:spPr>
          <a:xfrm>
            <a:off x="11398436" y="6525344"/>
            <a:ext cx="762002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fld id="{3F5023AB-9A98-4906-B2C9-FE30919B59CA}" type="slidenum">
              <a:rPr lang="en-US" altLang="zh-CN" sz="1400" b="1">
                <a:solidFill>
                  <a:srgbClr val="2C3F85"/>
                </a:solidFill>
                <a:latin typeface="+mn-ea"/>
                <a:ea typeface="+mn-ea"/>
                <a:cs typeface="Tahoma" panose="020B0604030504040204" pitchFamily="34" charset="0"/>
              </a:rPr>
              <a:t>‹#›</a:t>
            </a:fld>
            <a:endParaRPr lang="zh-CN" altLang="en-US" sz="1400" b="1" dirty="0">
              <a:solidFill>
                <a:srgbClr val="2C3F85"/>
              </a:solidFill>
              <a:latin typeface="+mn-ea"/>
              <a:ea typeface="+mn-ea"/>
              <a:cs typeface="Tahoma" panose="020B0604030504040204" pitchFamily="34" charset="0"/>
            </a:endParaRPr>
          </a:p>
        </p:txBody>
      </p:sp>
      <p:sp>
        <p:nvSpPr>
          <p:cNvPr id="17" name="标题 1"/>
          <p:cNvSpPr>
            <a:spLocks noGrp="1"/>
          </p:cNvSpPr>
          <p:nvPr userDrawn="1">
            <p:ph type="title"/>
          </p:nvPr>
        </p:nvSpPr>
        <p:spPr>
          <a:xfrm>
            <a:off x="435183" y="322036"/>
            <a:ext cx="9508070" cy="43917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 anchorCtr="0">
            <a:normAutofit/>
          </a:bodyPr>
          <a:lstStyle>
            <a:lvl1pPr algn="l">
              <a:defRPr lang="zh-CN" altLang="en-US" sz="2000" b="1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 algn="l"/>
            <a:r>
              <a:rPr lang="zh-CN" altLang="en-US" dirty="0"/>
              <a:t>单击此处编辑母版标题样式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13592" y="6592364"/>
            <a:ext cx="1805944" cy="173736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D8FE620-115D-4DFD-BB6F-FBD31204699B}"/>
              </a:ext>
            </a:extLst>
          </p:cNvPr>
          <p:cNvSpPr/>
          <p:nvPr userDrawn="1"/>
        </p:nvSpPr>
        <p:spPr>
          <a:xfrm>
            <a:off x="9324355" y="1032933"/>
            <a:ext cx="2661399" cy="5157833"/>
          </a:xfrm>
          <a:prstGeom prst="rect">
            <a:avLst/>
          </a:prstGeom>
          <a:noFill/>
          <a:ln w="19050" cap="flat">
            <a:solidFill>
              <a:schemeClr val="bg1">
                <a:lumMod val="6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CAD0EE6-13FA-47C3-A795-D6F4E18E81D8}"/>
              </a:ext>
            </a:extLst>
          </p:cNvPr>
          <p:cNvSpPr/>
          <p:nvPr userDrawn="1"/>
        </p:nvSpPr>
        <p:spPr>
          <a:xfrm>
            <a:off x="206246" y="1032933"/>
            <a:ext cx="9123605" cy="5157833"/>
          </a:xfrm>
          <a:prstGeom prst="rect">
            <a:avLst/>
          </a:prstGeom>
          <a:noFill/>
          <a:ln w="19050" cap="flat">
            <a:solidFill>
              <a:schemeClr val="bg1">
                <a:lumMod val="6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546300853"/>
      </p:ext>
    </p:extLst>
  </p:cSld>
  <p:clrMapOvr>
    <a:masterClrMapping/>
  </p:clrMapOvr>
  <p:transition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9"/>
          <p:cNvSpPr txBox="1"/>
          <p:nvPr userDrawn="1"/>
        </p:nvSpPr>
        <p:spPr>
          <a:xfrm>
            <a:off x="11398436" y="6525344"/>
            <a:ext cx="762002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fld id="{3F5023AB-9A98-4906-B2C9-FE30919B59CA}" type="slidenum">
              <a:rPr lang="en-US" altLang="zh-CN" sz="1400" b="1">
                <a:solidFill>
                  <a:srgbClr val="2C3F85"/>
                </a:solidFill>
                <a:latin typeface="+mn-ea"/>
                <a:ea typeface="+mn-ea"/>
                <a:cs typeface="Tahoma" panose="020B0604030504040204" pitchFamily="34" charset="0"/>
              </a:rPr>
              <a:t>‹#›</a:t>
            </a:fld>
            <a:endParaRPr lang="zh-CN" altLang="en-US" sz="1400" b="1" dirty="0">
              <a:solidFill>
                <a:srgbClr val="2C3F85"/>
              </a:solidFill>
              <a:latin typeface="+mn-ea"/>
              <a:ea typeface="+mn-ea"/>
              <a:cs typeface="Tahoma" panose="020B0604030504040204" pitchFamily="34" charset="0"/>
            </a:endParaRPr>
          </a:p>
        </p:txBody>
      </p:sp>
      <p:sp>
        <p:nvSpPr>
          <p:cNvPr id="17" name="标题 1"/>
          <p:cNvSpPr>
            <a:spLocks noGrp="1"/>
          </p:cNvSpPr>
          <p:nvPr userDrawn="1">
            <p:ph type="title"/>
          </p:nvPr>
        </p:nvSpPr>
        <p:spPr>
          <a:xfrm>
            <a:off x="435183" y="322036"/>
            <a:ext cx="9508070" cy="43917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 anchorCtr="0">
            <a:normAutofit/>
          </a:bodyPr>
          <a:lstStyle>
            <a:lvl1pPr algn="l">
              <a:defRPr lang="zh-CN" altLang="en-US" sz="2000" b="1" dirty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 algn="l"/>
            <a:r>
              <a:rPr lang="zh-CN" altLang="en-US" dirty="0"/>
              <a:t>单击此处编辑母版标题样式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13592" y="6592364"/>
            <a:ext cx="1805944" cy="1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81417"/>
      </p:ext>
    </p:extLst>
  </p:cSld>
  <p:clrMapOvr>
    <a:masterClrMapping/>
  </p:clrMapOvr>
  <p:transition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1" y="1"/>
            <a:ext cx="10304131" cy="6857999"/>
          </a:xfrm>
          <a:prstGeom prst="rect">
            <a:avLst/>
          </a:prstGeom>
        </p:spPr>
      </p:pic>
      <p:pic>
        <p:nvPicPr>
          <p:cNvPr id="4" name="ppt-222-02.jpg" descr="ppt-222-02.jpg"/>
          <p:cNvPicPr>
            <a:picLocks noChangeAspect="1"/>
          </p:cNvPicPr>
          <p:nvPr userDrawn="1"/>
        </p:nvPicPr>
        <p:blipFill rotWithShape="1">
          <a:blip r:embed="rId3"/>
          <a:srcRect l="79529" t="3640" r="3434" b="82661"/>
          <a:stretch/>
        </p:blipFill>
        <p:spPr>
          <a:xfrm>
            <a:off x="10343317" y="0"/>
            <a:ext cx="1848684" cy="94067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2128117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half" idx="13"/>
          </p:nvPr>
        </p:nvSpPr>
        <p:spPr>
          <a:xfrm>
            <a:off x="6584950" y="1574800"/>
            <a:ext cx="4762500" cy="464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44550" y="1574800"/>
            <a:ext cx="5111750" cy="4648200"/>
          </a:xfrm>
          <a:prstGeom prst="rect">
            <a:avLst/>
          </a:prstGeom>
        </p:spPr>
        <p:txBody>
          <a:bodyPr/>
          <a:lstStyle>
            <a:lvl1pPr marL="279400" indent="-279400">
              <a:spcBef>
                <a:spcPts val="2250"/>
              </a:spcBef>
              <a:defRPr sz="1900"/>
            </a:lvl1pPr>
            <a:lvl2pPr marL="558800" indent="-279400">
              <a:spcBef>
                <a:spcPts val="2250"/>
              </a:spcBef>
              <a:defRPr sz="1900"/>
            </a:lvl2pPr>
            <a:lvl3pPr marL="838200" indent="-279400">
              <a:spcBef>
                <a:spcPts val="2250"/>
              </a:spcBef>
              <a:defRPr sz="1900"/>
            </a:lvl3pPr>
            <a:lvl4pPr marL="1117600" indent="-279400">
              <a:spcBef>
                <a:spcPts val="2250"/>
              </a:spcBef>
              <a:defRPr sz="1900"/>
            </a:lvl4pPr>
            <a:lvl5pPr marL="1397000" indent="-279400">
              <a:spcBef>
                <a:spcPts val="2250"/>
              </a:spcBef>
              <a:defRPr sz="19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996431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xfrm>
            <a:off x="844550" y="889000"/>
            <a:ext cx="10502900" cy="50800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829942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13"/>
          </p:nvPr>
        </p:nvSpPr>
        <p:spPr>
          <a:xfrm>
            <a:off x="7880350" y="3524250"/>
            <a:ext cx="3702050" cy="27749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quarter" idx="14"/>
          </p:nvPr>
        </p:nvSpPr>
        <p:spPr>
          <a:xfrm>
            <a:off x="7880350" y="565150"/>
            <a:ext cx="3702050" cy="27749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idx="15"/>
          </p:nvPr>
        </p:nvSpPr>
        <p:spPr>
          <a:xfrm>
            <a:off x="603250" y="565150"/>
            <a:ext cx="7086600" cy="57340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7543188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193800" y="4476750"/>
            <a:ext cx="9810750" cy="29276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00" i="1"/>
            </a:lvl1pPr>
            <a:lvl2pPr marL="512885" indent="-195385" algn="ctr">
              <a:spcBef>
                <a:spcPts val="0"/>
              </a:spcBef>
              <a:defRPr sz="1600" i="1"/>
            </a:lvl2pPr>
            <a:lvl3pPr marL="830385" indent="-195385" algn="ctr">
              <a:spcBef>
                <a:spcPts val="0"/>
              </a:spcBef>
              <a:defRPr sz="1600" i="1"/>
            </a:lvl3pPr>
            <a:lvl4pPr marL="1147885" indent="-195385" algn="ctr">
              <a:spcBef>
                <a:spcPts val="0"/>
              </a:spcBef>
              <a:defRPr sz="1600" i="1"/>
            </a:lvl4pPr>
            <a:lvl5pPr marL="1465385" indent="-195385" algn="ctr">
              <a:spcBef>
                <a:spcPts val="0"/>
              </a:spcBef>
              <a:defRPr sz="1600" i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“在此键入引文。”"/>
          <p:cNvSpPr txBox="1">
            <a:spLocks noGrp="1"/>
          </p:cNvSpPr>
          <p:nvPr>
            <p:ph type="body" sz="quarter" idx="13"/>
          </p:nvPr>
        </p:nvSpPr>
        <p:spPr>
          <a:xfrm>
            <a:off x="1193800" y="3006725"/>
            <a:ext cx="9810750" cy="47625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>
                <a:latin typeface="Helvetica Neue Medium"/>
                <a:sym typeface="Helvetica Neue Medium"/>
              </a:defRPr>
            </a:lvl1pPr>
          </a:lstStyle>
          <a:p>
            <a:pPr marL="0" indent="0" algn="ctr">
              <a:spcBef>
                <a:spcPts val="0"/>
              </a:spcBef>
              <a:buSzTx/>
              <a:buNone/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534100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1333573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237912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4029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2020/4/17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034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44550" y="177800"/>
            <a:ext cx="1050290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44550" y="1574800"/>
            <a:ext cx="10502900" cy="464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979516" y="6540500"/>
            <a:ext cx="296556" cy="2872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9920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9" r:id="rId9"/>
    <p:sldLayoutId id="2147483710" r:id="rId10"/>
    <p:sldLayoutId id="2147483659" r:id="rId11"/>
    <p:sldLayoutId id="2147483660" r:id="rId12"/>
    <p:sldLayoutId id="2147483712" r:id="rId13"/>
    <p:sldLayoutId id="2147483711" r:id="rId14"/>
    <p:sldLayoutId id="2147483698" r:id="rId15"/>
  </p:sldLayoutIdLst>
  <p:transition spd="med"/>
  <p:txStyles>
    <p:titleStyle>
      <a:lvl1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317500" marR="0" indent="-317500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635000" marR="0" indent="-317500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952500" marR="0" indent="-317500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1270000" marR="0" indent="-317500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1587500" marR="0" indent="-317500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1880577" marR="0" indent="-293077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2198077" marR="0" indent="-293077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2515577" marR="0" indent="-293077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2833077" marR="0" indent="-293077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microsoft.com/office/2007/relationships/hdphoto" Target="../media/hdphoto3.wdp"/><Relationship Id="rId18" Type="http://schemas.openxmlformats.org/officeDocument/2006/relationships/image" Target="../media/image17.png"/><Relationship Id="rId3" Type="http://schemas.openxmlformats.org/officeDocument/2006/relationships/image" Target="../media/image5.png"/><Relationship Id="rId21" Type="http://schemas.openxmlformats.org/officeDocument/2006/relationships/image" Target="../media/image20.pn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24" Type="http://schemas.openxmlformats.org/officeDocument/2006/relationships/image" Target="../media/image23.jpg"/><Relationship Id="rId5" Type="http://schemas.openxmlformats.org/officeDocument/2006/relationships/image" Target="../media/image7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microsoft.com/office/2007/relationships/hdphoto" Target="../media/hdphoto2.wdp"/><Relationship Id="rId19" Type="http://schemas.openxmlformats.org/officeDocument/2006/relationships/image" Target="../media/image18.pn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3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customXml" Target="../../customXml/item2.xml"/><Relationship Id="rId1" Type="http://schemas.openxmlformats.org/officeDocument/2006/relationships/customXml" Target="../../customXml/item1.xml"/><Relationship Id="rId5" Type="http://schemas.openxmlformats.org/officeDocument/2006/relationships/image" Target="../media/image63.png"/><Relationship Id="rId4" Type="http://schemas.openxmlformats.org/officeDocument/2006/relationships/notesSlide" Target="../notesSlides/notesSlide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2226855" y="2242298"/>
            <a:ext cx="7824787" cy="8509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zh-CN" altLang="en-US" sz="4800" b="1" dirty="0">
                <a:solidFill>
                  <a:srgbClr val="8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融创设计协同平台应用培训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A7F6371-757E-AF4D-B0F7-ADCE12B7E662}"/>
              </a:ext>
            </a:extLst>
          </p:cNvPr>
          <p:cNvSpPr/>
          <p:nvPr/>
        </p:nvSpPr>
        <p:spPr>
          <a:xfrm>
            <a:off x="4961951" y="2985248"/>
            <a:ext cx="5089691" cy="1016902"/>
          </a:xfrm>
          <a:prstGeom prst="rect">
            <a:avLst/>
          </a:prstGeom>
        </p:spPr>
        <p:txBody>
          <a:bodyPr wrap="square" lIns="20065" tIns="10075" rIns="20065" bIns="10075">
            <a:spAutoFit/>
          </a:bodyPr>
          <a:lstStyle/>
          <a:p>
            <a:pPr algn="r" defTabSz="40618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br>
              <a:rPr lang="en-US" altLang="zh-CN" sz="2200" b="1" dirty="0">
                <a:solidFill>
                  <a:srgbClr val="FFFFFF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2400" b="1" dirty="0">
                <a:solidFill>
                  <a:srgbClr val="FFFFFF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400" b="1" dirty="0">
                <a:solidFill>
                  <a:srgbClr val="FFFFFF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设计协同平台项目一期</a:t>
            </a:r>
            <a:endParaRPr lang="en-US" altLang="zh-CN" sz="2200" b="1" dirty="0">
              <a:solidFill>
                <a:srgbClr val="FFFFFF">
                  <a:lumMod val="50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5924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03903E-A6AE-4034-A8B7-B24F84993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CAD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端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门窗楼层设置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75A0C25-0584-4C41-8F5B-828A85C63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77" y="1036083"/>
            <a:ext cx="8517351" cy="5112791"/>
          </a:xfrm>
          <a:prstGeom prst="rect">
            <a:avLst/>
          </a:prstGeom>
        </p:spPr>
      </p:pic>
      <p:sp>
        <p:nvSpPr>
          <p:cNvPr id="24" name="圆角矩形标注 67">
            <a:extLst>
              <a:ext uri="{FF2B5EF4-FFF2-40B4-BE49-F238E27FC236}">
                <a16:creationId xmlns:a16="http://schemas.microsoft.com/office/drawing/2014/main" id="{4252B1D6-DA9F-D048-A2BA-25789205F53F}"/>
              </a:ext>
            </a:extLst>
          </p:cNvPr>
          <p:cNvSpPr/>
          <p:nvPr/>
        </p:nvSpPr>
        <p:spPr>
          <a:xfrm>
            <a:off x="9273034" y="1635727"/>
            <a:ext cx="2105788" cy="2559756"/>
          </a:xfrm>
          <a:prstGeom prst="wedgeRoundRectCallout">
            <a:avLst>
              <a:gd name="adj1" fmla="val -68288"/>
              <a:gd name="adj2" fmla="val -32397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36000" tIns="0" rIns="18000" bIns="0" rtlCol="0" anchor="ctr"/>
          <a:lstStyle/>
          <a:p>
            <a:pPr>
              <a:lnSpc>
                <a:spcPct val="150000"/>
              </a:lnSpc>
            </a:pPr>
            <a:r>
              <a:rPr lang="en-US" altLang="zh-CN" sz="1000" dirty="0"/>
              <a:t>1</a:t>
            </a:r>
            <a:r>
              <a:rPr lang="zh-CN" altLang="en-US" sz="1000" dirty="0"/>
              <a:t>、侧边栏选择门窗楼层设置；</a:t>
            </a:r>
            <a:endParaRPr lang="en-US" altLang="zh-CN" sz="1000" dirty="0"/>
          </a:p>
          <a:p>
            <a:pPr>
              <a:lnSpc>
                <a:spcPct val="150000"/>
              </a:lnSpc>
            </a:pPr>
            <a:r>
              <a:rPr lang="en-US" altLang="zh-CN" sz="1000" dirty="0"/>
              <a:t>2</a:t>
            </a:r>
            <a:r>
              <a:rPr lang="zh-CN" altLang="en-US" sz="1000" dirty="0"/>
              <a:t>、框选平面图上门窗；</a:t>
            </a:r>
            <a:endParaRPr lang="en-US" altLang="zh-CN" sz="1000" dirty="0"/>
          </a:p>
          <a:p>
            <a:pPr>
              <a:lnSpc>
                <a:spcPct val="150000"/>
              </a:lnSpc>
            </a:pPr>
            <a:r>
              <a:rPr lang="en-US" altLang="zh-CN" sz="1000" dirty="0"/>
              <a:t>3</a:t>
            </a:r>
            <a:r>
              <a:rPr lang="zh-CN" altLang="en-US" sz="1000" dirty="0"/>
              <a:t>、按提示在</a:t>
            </a:r>
            <a:r>
              <a:rPr lang="en-US" altLang="zh-CN" sz="1000" dirty="0"/>
              <a:t>CAD</a:t>
            </a:r>
            <a:r>
              <a:rPr lang="zh-CN" altLang="en-US" sz="1000" dirty="0"/>
              <a:t>底部输入楼层区间，英文逗号分隔，示例</a:t>
            </a:r>
            <a:r>
              <a:rPr lang="en-US" altLang="zh-CN" sz="1000" dirty="0"/>
              <a:t>:1-10,14-18</a:t>
            </a:r>
            <a:r>
              <a:rPr lang="zh-CN" altLang="en-US" sz="1000" dirty="0"/>
              <a:t>；</a:t>
            </a:r>
            <a:endParaRPr lang="en-US" altLang="zh-CN" sz="1000" dirty="0"/>
          </a:p>
          <a:p>
            <a:pPr>
              <a:lnSpc>
                <a:spcPct val="150000"/>
              </a:lnSpc>
            </a:pPr>
            <a:r>
              <a:rPr lang="en-US" altLang="zh-CN" sz="1000" dirty="0"/>
              <a:t>4</a:t>
            </a:r>
            <a:r>
              <a:rPr lang="zh-CN" altLang="en-US" sz="1000" dirty="0"/>
              <a:t>、按提示在</a:t>
            </a:r>
            <a:r>
              <a:rPr lang="en-US" altLang="zh-CN" sz="1000" dirty="0"/>
              <a:t>CAD</a:t>
            </a:r>
            <a:r>
              <a:rPr lang="zh-CN" altLang="en-US" sz="1000" dirty="0"/>
              <a:t>底部输入楼层高度；</a:t>
            </a:r>
            <a:endParaRPr lang="en-US" altLang="zh-CN" sz="1000" dirty="0"/>
          </a:p>
          <a:p>
            <a:pPr>
              <a:lnSpc>
                <a:spcPct val="150000"/>
              </a:lnSpc>
            </a:pPr>
            <a:r>
              <a:rPr lang="en-US" altLang="zh-CN" sz="1000" dirty="0"/>
              <a:t>5</a:t>
            </a:r>
            <a:r>
              <a:rPr lang="zh-CN" altLang="en-US" sz="1000" dirty="0"/>
              <a:t>、完成平面图楼层及楼层高度设置。</a:t>
            </a:r>
            <a:endParaRPr lang="en-US" altLang="zh-CN" sz="1000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FE5C642-1D74-4EBF-AEE2-7F2CB0F86353}"/>
              </a:ext>
            </a:extLst>
          </p:cNvPr>
          <p:cNvSpPr/>
          <p:nvPr/>
        </p:nvSpPr>
        <p:spPr>
          <a:xfrm>
            <a:off x="2643867" y="2085821"/>
            <a:ext cx="5719083" cy="3086254"/>
          </a:xfrm>
          <a:prstGeom prst="roundRect">
            <a:avLst>
              <a:gd name="adj" fmla="val 7924"/>
            </a:avLst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6DB8326E-94D2-426F-B0B0-26540C0A62CB}"/>
              </a:ext>
            </a:extLst>
          </p:cNvPr>
          <p:cNvSpPr/>
          <p:nvPr/>
        </p:nvSpPr>
        <p:spPr>
          <a:xfrm>
            <a:off x="1843235" y="5774007"/>
            <a:ext cx="3150974" cy="241995"/>
          </a:xfrm>
          <a:prstGeom prst="roundRect">
            <a:avLst>
              <a:gd name="adj" fmla="val 8182"/>
            </a:avLst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A53B66-CF7D-4DD6-B1A5-28BEA9EC4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293" y="6063677"/>
            <a:ext cx="3211227" cy="193781"/>
          </a:xfrm>
          <a:prstGeom prst="rect">
            <a:avLst/>
          </a:prstGeom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382946CB-14E7-449E-9A72-7335000D49AF}"/>
              </a:ext>
            </a:extLst>
          </p:cNvPr>
          <p:cNvSpPr/>
          <p:nvPr/>
        </p:nvSpPr>
        <p:spPr>
          <a:xfrm>
            <a:off x="1844791" y="6036817"/>
            <a:ext cx="3150974" cy="241995"/>
          </a:xfrm>
          <a:prstGeom prst="roundRect">
            <a:avLst>
              <a:gd name="adj" fmla="val 8182"/>
            </a:avLst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CFD4AE2-A1AC-4B26-88B7-27C4FCBC3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272" y="2494919"/>
            <a:ext cx="1063880" cy="1399570"/>
          </a:xfrm>
          <a:prstGeom prst="rect">
            <a:avLst/>
          </a:prstGeom>
        </p:spPr>
      </p:pic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449DF5AF-761A-4914-B743-D8510765FA4F}"/>
              </a:ext>
            </a:extLst>
          </p:cNvPr>
          <p:cNvSpPr/>
          <p:nvPr/>
        </p:nvSpPr>
        <p:spPr>
          <a:xfrm>
            <a:off x="1354239" y="2815524"/>
            <a:ext cx="1115914" cy="132234"/>
          </a:xfrm>
          <a:prstGeom prst="roundRect">
            <a:avLst>
              <a:gd name="adj" fmla="val 11308"/>
            </a:avLst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17517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17A2216-5664-4ADB-8FF1-D7AEBF945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20" y="1055390"/>
            <a:ext cx="8490314" cy="5055030"/>
          </a:xfrm>
          <a:prstGeom prst="rect">
            <a:avLst/>
          </a:prstGeom>
        </p:spPr>
      </p:pic>
      <p:sp>
        <p:nvSpPr>
          <p:cNvPr id="24" name="圆角矩形标注 67">
            <a:extLst>
              <a:ext uri="{FF2B5EF4-FFF2-40B4-BE49-F238E27FC236}">
                <a16:creationId xmlns:a16="http://schemas.microsoft.com/office/drawing/2014/main" id="{4252B1D6-DA9F-D048-A2BA-25789205F53F}"/>
              </a:ext>
            </a:extLst>
          </p:cNvPr>
          <p:cNvSpPr/>
          <p:nvPr/>
        </p:nvSpPr>
        <p:spPr>
          <a:xfrm>
            <a:off x="9240377" y="1635727"/>
            <a:ext cx="2105788" cy="2842967"/>
          </a:xfrm>
          <a:prstGeom prst="wedgeRoundRectCallout">
            <a:avLst>
              <a:gd name="adj1" fmla="val -68288"/>
              <a:gd name="adj2" fmla="val -32397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36000" tIns="0" rIns="18000" bIns="0" rtlCol="0" anchor="ctr"/>
          <a:lstStyle/>
          <a:p>
            <a:pPr>
              <a:lnSpc>
                <a:spcPct val="150000"/>
              </a:lnSpc>
            </a:pPr>
            <a:r>
              <a:rPr lang="en-US" altLang="zh-CN" sz="1000" dirty="0"/>
              <a:t>1</a:t>
            </a:r>
            <a:r>
              <a:rPr lang="zh-CN" altLang="en-US" sz="1000" dirty="0"/>
              <a:t>、侧边栏选择门窗平面生成立面</a:t>
            </a:r>
            <a:endParaRPr lang="en-US" altLang="zh-CN" sz="1000" dirty="0"/>
          </a:p>
          <a:p>
            <a:pPr>
              <a:lnSpc>
                <a:spcPct val="150000"/>
              </a:lnSpc>
            </a:pPr>
            <a:r>
              <a:rPr lang="en-US" altLang="zh-CN" sz="1000" dirty="0"/>
              <a:t>2</a:t>
            </a:r>
            <a:r>
              <a:rPr lang="zh-CN" altLang="en-US" sz="1000" dirty="0"/>
              <a:t>、在平面图上框选一侧的门窗</a:t>
            </a:r>
            <a:endParaRPr lang="en-US" altLang="zh-CN" sz="1000" dirty="0"/>
          </a:p>
          <a:p>
            <a:pPr>
              <a:lnSpc>
                <a:spcPct val="150000"/>
              </a:lnSpc>
            </a:pPr>
            <a:r>
              <a:rPr lang="en-US" altLang="zh-CN" sz="1000" dirty="0"/>
              <a:t>3</a:t>
            </a:r>
            <a:r>
              <a:rPr lang="zh-CN" altLang="en-US" sz="1000" dirty="0"/>
              <a:t>、按提示在</a:t>
            </a:r>
            <a:r>
              <a:rPr lang="en-US" altLang="zh-CN" sz="1000" dirty="0"/>
              <a:t>CAD</a:t>
            </a:r>
            <a:r>
              <a:rPr lang="zh-CN" altLang="en-US" sz="1000" dirty="0"/>
              <a:t>底部输入所选门窗的方向东</a:t>
            </a:r>
            <a:r>
              <a:rPr lang="en-US" altLang="zh-CN" sz="1000" dirty="0"/>
              <a:t>(E) </a:t>
            </a:r>
            <a:r>
              <a:rPr lang="zh-CN" altLang="en-US" sz="1000" dirty="0"/>
              <a:t>西</a:t>
            </a:r>
            <a:r>
              <a:rPr lang="en-US" altLang="zh-CN" sz="1000" dirty="0"/>
              <a:t>(W) </a:t>
            </a:r>
            <a:r>
              <a:rPr lang="zh-CN" altLang="en-US" sz="1000" dirty="0"/>
              <a:t>南</a:t>
            </a:r>
            <a:r>
              <a:rPr lang="en-US" altLang="zh-CN" sz="1000" dirty="0"/>
              <a:t>(S) </a:t>
            </a:r>
            <a:r>
              <a:rPr lang="zh-CN" altLang="en-US" sz="1000" dirty="0"/>
              <a:t>北</a:t>
            </a:r>
            <a:r>
              <a:rPr lang="en-US" altLang="zh-CN" sz="1000" dirty="0"/>
              <a:t>(N)</a:t>
            </a:r>
          </a:p>
          <a:p>
            <a:pPr>
              <a:lnSpc>
                <a:spcPct val="150000"/>
              </a:lnSpc>
            </a:pPr>
            <a:r>
              <a:rPr lang="en-US" altLang="zh-CN" sz="1000" dirty="0"/>
              <a:t>4</a:t>
            </a:r>
            <a:r>
              <a:rPr lang="zh-CN" altLang="en-US" sz="1000" dirty="0"/>
              <a:t>、在立面图上选择最左侧的门窗在立面图上的插入点</a:t>
            </a:r>
            <a:endParaRPr lang="en-US" altLang="zh-CN" sz="1000" dirty="0"/>
          </a:p>
          <a:p>
            <a:pPr>
              <a:lnSpc>
                <a:spcPct val="150000"/>
              </a:lnSpc>
            </a:pPr>
            <a:r>
              <a:rPr lang="en-US" altLang="zh-CN" sz="1000" dirty="0"/>
              <a:t>5</a:t>
            </a:r>
            <a:r>
              <a:rPr lang="zh-CN" altLang="en-US" sz="1000" dirty="0"/>
              <a:t>、自动生成立面图</a:t>
            </a:r>
            <a:endParaRPr lang="en-US" altLang="zh-CN" sz="1000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FE5C642-1D74-4EBF-AEE2-7F2CB0F86353}"/>
              </a:ext>
            </a:extLst>
          </p:cNvPr>
          <p:cNvSpPr/>
          <p:nvPr/>
        </p:nvSpPr>
        <p:spPr>
          <a:xfrm>
            <a:off x="2582247" y="4780983"/>
            <a:ext cx="5771178" cy="667974"/>
          </a:xfrm>
          <a:prstGeom prst="roundRect">
            <a:avLst>
              <a:gd name="adj" fmla="val 7924"/>
            </a:avLst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97FD8E-4F66-494F-9394-25CCCD603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5608" y="2111191"/>
            <a:ext cx="6159912" cy="3653223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33DB8FE4-E935-40A2-AF13-1FC495FF7F68}"/>
              </a:ext>
            </a:extLst>
          </p:cNvPr>
          <p:cNvSpPr/>
          <p:nvPr/>
        </p:nvSpPr>
        <p:spPr>
          <a:xfrm>
            <a:off x="2239553" y="6212527"/>
            <a:ext cx="5123773" cy="458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200000"/>
              </a:lnSpc>
              <a:buSzPct val="70000"/>
              <a:buFont typeface="Wingdings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门窗平面生成立面前需要先设置平面图的门窗的楼层信息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CC6B962D-8742-48FC-B4A9-461DFE49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CAD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端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门窗平面生成立面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D850F45-C55D-4251-AB46-F604357B0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550" y="2494919"/>
            <a:ext cx="1063880" cy="1399570"/>
          </a:xfrm>
          <a:prstGeom prst="rect">
            <a:avLst/>
          </a:prstGeom>
        </p:spPr>
      </p:pic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449DF5AF-761A-4914-B743-D8510765FA4F}"/>
              </a:ext>
            </a:extLst>
          </p:cNvPr>
          <p:cNvSpPr/>
          <p:nvPr/>
        </p:nvSpPr>
        <p:spPr>
          <a:xfrm>
            <a:off x="1279003" y="2971394"/>
            <a:ext cx="1156427" cy="142196"/>
          </a:xfrm>
          <a:prstGeom prst="roundRect">
            <a:avLst>
              <a:gd name="adj" fmla="val 11308"/>
            </a:avLst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53465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85739F3-FB24-4F94-BCBB-3CF265636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48" y="1025571"/>
            <a:ext cx="8490314" cy="5327954"/>
          </a:xfrm>
          <a:prstGeom prst="rect">
            <a:avLst/>
          </a:prstGeom>
        </p:spPr>
      </p:pic>
      <p:sp>
        <p:nvSpPr>
          <p:cNvPr id="24" name="圆角矩形标注 67">
            <a:extLst>
              <a:ext uri="{FF2B5EF4-FFF2-40B4-BE49-F238E27FC236}">
                <a16:creationId xmlns:a16="http://schemas.microsoft.com/office/drawing/2014/main" id="{4252B1D6-DA9F-D048-A2BA-25789205F53F}"/>
              </a:ext>
            </a:extLst>
          </p:cNvPr>
          <p:cNvSpPr/>
          <p:nvPr/>
        </p:nvSpPr>
        <p:spPr>
          <a:xfrm>
            <a:off x="9256705" y="1635727"/>
            <a:ext cx="2105788" cy="2245808"/>
          </a:xfrm>
          <a:prstGeom prst="wedgeRoundRectCallout">
            <a:avLst>
              <a:gd name="adj1" fmla="val -68288"/>
              <a:gd name="adj2" fmla="val -32397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36000" tIns="0" rIns="18000" bIns="0" rtlCol="0" anchor="ctr"/>
          <a:lstStyle/>
          <a:p>
            <a:pPr>
              <a:lnSpc>
                <a:spcPct val="150000"/>
              </a:lnSpc>
            </a:pPr>
            <a:r>
              <a:rPr lang="en-US" altLang="zh-CN" sz="1000" dirty="0"/>
              <a:t>1</a:t>
            </a:r>
            <a:r>
              <a:rPr lang="zh-CN" altLang="en-US" sz="1000" dirty="0"/>
              <a:t>、侧边栏</a:t>
            </a:r>
            <a:r>
              <a:rPr lang="zh-CN" altLang="en-US" sz="1000"/>
              <a:t>选择门窗表</a:t>
            </a:r>
            <a:endParaRPr lang="en-US" altLang="zh-CN" sz="1000" dirty="0"/>
          </a:p>
          <a:p>
            <a:pPr>
              <a:lnSpc>
                <a:spcPct val="150000"/>
              </a:lnSpc>
            </a:pPr>
            <a:r>
              <a:rPr lang="en-US" altLang="zh-CN" sz="1000" dirty="0"/>
              <a:t>2</a:t>
            </a:r>
            <a:r>
              <a:rPr lang="zh-CN" altLang="en-US" sz="1000" dirty="0"/>
              <a:t>、按</a:t>
            </a:r>
            <a:r>
              <a:rPr lang="zh-CN" altLang="en-US" sz="1000"/>
              <a:t>提示在</a:t>
            </a:r>
            <a:r>
              <a:rPr lang="en-US" altLang="zh-CN" sz="1000" dirty="0"/>
              <a:t>CAD</a:t>
            </a:r>
            <a:r>
              <a:rPr lang="zh-CN" altLang="en-US" sz="1000" dirty="0"/>
              <a:t>底部输入选择门窗的方式</a:t>
            </a:r>
            <a:r>
              <a:rPr lang="zh-CN" altLang="en-US" sz="1000"/>
              <a:t>：平面图</a:t>
            </a:r>
            <a:r>
              <a:rPr lang="en-US" altLang="zh-CN" sz="1000" dirty="0"/>
              <a:t>(T</a:t>
            </a:r>
            <a:r>
              <a:rPr lang="en-US" altLang="zh-CN" sz="1000"/>
              <a:t>) </a:t>
            </a:r>
            <a:r>
              <a:rPr lang="zh-CN" altLang="en-US" sz="1000"/>
              <a:t>立面图</a:t>
            </a:r>
            <a:r>
              <a:rPr lang="en-US" altLang="zh-CN" sz="1000" dirty="0"/>
              <a:t>(F)</a:t>
            </a:r>
          </a:p>
          <a:p>
            <a:pPr>
              <a:lnSpc>
                <a:spcPct val="150000"/>
              </a:lnSpc>
            </a:pPr>
            <a:r>
              <a:rPr lang="en-US" altLang="zh-CN" sz="1000" dirty="0"/>
              <a:t>3</a:t>
            </a:r>
            <a:r>
              <a:rPr lang="zh-CN" altLang="en-US" sz="1000" dirty="0"/>
              <a:t>、框选需要生成门窗表</a:t>
            </a:r>
            <a:r>
              <a:rPr lang="zh-CN" altLang="en-US" sz="1000"/>
              <a:t>的门窗</a:t>
            </a:r>
            <a:endParaRPr lang="en-US" altLang="zh-CN" sz="1000" dirty="0"/>
          </a:p>
          <a:p>
            <a:pPr>
              <a:lnSpc>
                <a:spcPct val="150000"/>
              </a:lnSpc>
            </a:pPr>
            <a:r>
              <a:rPr lang="en-US" altLang="zh-CN" sz="1000" dirty="0"/>
              <a:t>4</a:t>
            </a:r>
            <a:r>
              <a:rPr lang="zh-CN" altLang="en-US" sz="1000" dirty="0"/>
              <a:t>、选择门窗表</a:t>
            </a:r>
            <a:r>
              <a:rPr lang="zh-CN" altLang="en-US" sz="1000"/>
              <a:t>插入点</a:t>
            </a:r>
            <a:endParaRPr lang="en-US" altLang="zh-CN" sz="1000" dirty="0"/>
          </a:p>
          <a:p>
            <a:pPr>
              <a:lnSpc>
                <a:spcPct val="150000"/>
              </a:lnSpc>
            </a:pPr>
            <a:r>
              <a:rPr lang="en-US" altLang="zh-CN" sz="1000" dirty="0"/>
              <a:t>5</a:t>
            </a:r>
            <a:r>
              <a:rPr lang="zh-CN" altLang="en-US" sz="1000" dirty="0"/>
              <a:t>、</a:t>
            </a:r>
            <a:r>
              <a:rPr lang="zh-CN" altLang="en-US" sz="1000"/>
              <a:t>生成门窗表</a:t>
            </a:r>
            <a:endParaRPr lang="en-US" altLang="zh-CN" sz="1000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FE5C642-1D74-4EBF-AEE2-7F2CB0F86353}"/>
              </a:ext>
            </a:extLst>
          </p:cNvPr>
          <p:cNvSpPr/>
          <p:nvPr/>
        </p:nvSpPr>
        <p:spPr>
          <a:xfrm>
            <a:off x="3478798" y="1890388"/>
            <a:ext cx="4360277" cy="3424562"/>
          </a:xfrm>
          <a:prstGeom prst="roundRect">
            <a:avLst>
              <a:gd name="adj" fmla="val 4916"/>
            </a:avLst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5DCED07-5626-4694-BCFC-6EE6A7184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CAD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端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门窗表生成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6E3C0B-80C2-46B2-A0E3-2733E95B0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329" y="1910057"/>
            <a:ext cx="6963005" cy="34917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4A53174-6F44-4768-9F41-D5CC6EEC1D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4697" y="2494919"/>
            <a:ext cx="1174159" cy="1544646"/>
          </a:xfrm>
          <a:prstGeom prst="rect">
            <a:avLst/>
          </a:prstGeom>
        </p:spPr>
      </p:pic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449DF5AF-761A-4914-B743-D8510765FA4F}"/>
              </a:ext>
            </a:extLst>
          </p:cNvPr>
          <p:cNvSpPr/>
          <p:nvPr/>
        </p:nvSpPr>
        <p:spPr>
          <a:xfrm>
            <a:off x="1394696" y="3182542"/>
            <a:ext cx="1174159" cy="185692"/>
          </a:xfrm>
          <a:prstGeom prst="roundRect">
            <a:avLst>
              <a:gd name="adj" fmla="val 11308"/>
            </a:avLst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52412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85739F3-FB24-4F94-BCBB-3CF265636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05" y="1025571"/>
            <a:ext cx="8490314" cy="5327954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4FE5C642-1D74-4EBF-AEE2-7F2CB0F86353}"/>
              </a:ext>
            </a:extLst>
          </p:cNvPr>
          <p:cNvSpPr/>
          <p:nvPr/>
        </p:nvSpPr>
        <p:spPr>
          <a:xfrm>
            <a:off x="3388907" y="1865338"/>
            <a:ext cx="4470303" cy="3482166"/>
          </a:xfrm>
          <a:prstGeom prst="roundRect">
            <a:avLst>
              <a:gd name="adj" fmla="val 4916"/>
            </a:avLst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24" name="圆角矩形标注 67">
            <a:extLst>
              <a:ext uri="{FF2B5EF4-FFF2-40B4-BE49-F238E27FC236}">
                <a16:creationId xmlns:a16="http://schemas.microsoft.com/office/drawing/2014/main" id="{4252B1D6-DA9F-D048-A2BA-25789205F53F}"/>
              </a:ext>
            </a:extLst>
          </p:cNvPr>
          <p:cNvSpPr/>
          <p:nvPr/>
        </p:nvSpPr>
        <p:spPr>
          <a:xfrm>
            <a:off x="9289362" y="1635727"/>
            <a:ext cx="2105788" cy="2245808"/>
          </a:xfrm>
          <a:prstGeom prst="wedgeRoundRectCallout">
            <a:avLst>
              <a:gd name="adj1" fmla="val -68288"/>
              <a:gd name="adj2" fmla="val -32397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36000" tIns="0" rIns="18000" bIns="0" rtlCol="0" anchor="ctr"/>
          <a:lstStyle/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1</a:t>
            </a:r>
            <a:r>
              <a:rPr lang="zh-CN" altLang="en-US" sz="1000" dirty="0"/>
              <a:t>、侧边栏选择门窗详图</a:t>
            </a:r>
            <a:endParaRPr lang="en-US" altLang="zh-CN" sz="1000" dirty="0"/>
          </a:p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2</a:t>
            </a:r>
            <a:r>
              <a:rPr lang="zh-CN" altLang="en-US" sz="1000" dirty="0"/>
              <a:t>、按提示在</a:t>
            </a:r>
            <a:r>
              <a:rPr lang="en-US" altLang="zh-CN" sz="1000" dirty="0"/>
              <a:t>CAD</a:t>
            </a:r>
            <a:r>
              <a:rPr lang="zh-CN" altLang="en-US" sz="1000" dirty="0"/>
              <a:t>底部输入选择门窗的方式：平面图</a:t>
            </a:r>
            <a:r>
              <a:rPr lang="en-US" altLang="zh-CN" sz="1000" dirty="0"/>
              <a:t>(T) </a:t>
            </a:r>
            <a:r>
              <a:rPr lang="zh-CN" altLang="en-US" sz="1000" dirty="0"/>
              <a:t>立面图</a:t>
            </a:r>
            <a:r>
              <a:rPr lang="en-US" altLang="zh-CN" sz="1000" dirty="0"/>
              <a:t>(F)</a:t>
            </a:r>
          </a:p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3</a:t>
            </a:r>
            <a:r>
              <a:rPr lang="zh-CN" altLang="en-US" sz="1000" dirty="0"/>
              <a:t>、框选需要生成门窗详图的门窗</a:t>
            </a:r>
            <a:endParaRPr lang="en-US" altLang="zh-CN" sz="1000" dirty="0"/>
          </a:p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4</a:t>
            </a:r>
            <a:r>
              <a:rPr lang="zh-CN" altLang="en-US" sz="1000" dirty="0"/>
              <a:t>、选择门窗详图的插入点</a:t>
            </a:r>
            <a:endParaRPr lang="en-US" altLang="zh-CN" sz="1000" dirty="0"/>
          </a:p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5</a:t>
            </a:r>
            <a:r>
              <a:rPr lang="zh-CN" altLang="en-US" sz="1000" dirty="0"/>
              <a:t>、生成门窗详图</a:t>
            </a:r>
            <a:endParaRPr lang="en-US" altLang="zh-CN" sz="1000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E14FEBE-647B-4E6D-B481-8FB2B2310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CAD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端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门窗详图生成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66F378-61A9-4F60-8917-D78F97D6A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8566" y="1944909"/>
            <a:ext cx="6941303" cy="43513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FC55337-CAAD-4296-8856-10D3F75A3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4697" y="2494919"/>
            <a:ext cx="1174159" cy="1544646"/>
          </a:xfrm>
          <a:prstGeom prst="rect">
            <a:avLst/>
          </a:prstGeom>
        </p:spPr>
      </p:pic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449DF5AF-761A-4914-B743-D8510765FA4F}"/>
              </a:ext>
            </a:extLst>
          </p:cNvPr>
          <p:cNvSpPr/>
          <p:nvPr/>
        </p:nvSpPr>
        <p:spPr>
          <a:xfrm>
            <a:off x="1423632" y="3359963"/>
            <a:ext cx="1174159" cy="164528"/>
          </a:xfrm>
          <a:prstGeom prst="roundRect">
            <a:avLst>
              <a:gd name="adj" fmla="val 11308"/>
            </a:avLst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2925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85739F3-FB24-4F94-BCBB-3CF265636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77" y="1025571"/>
            <a:ext cx="8490314" cy="5327954"/>
          </a:xfrm>
          <a:prstGeom prst="rect">
            <a:avLst/>
          </a:prstGeom>
        </p:spPr>
      </p:pic>
      <p:sp>
        <p:nvSpPr>
          <p:cNvPr id="24" name="圆角矩形标注 67">
            <a:extLst>
              <a:ext uri="{FF2B5EF4-FFF2-40B4-BE49-F238E27FC236}">
                <a16:creationId xmlns:a16="http://schemas.microsoft.com/office/drawing/2014/main" id="{4252B1D6-DA9F-D048-A2BA-25789205F53F}"/>
              </a:ext>
            </a:extLst>
          </p:cNvPr>
          <p:cNvSpPr/>
          <p:nvPr/>
        </p:nvSpPr>
        <p:spPr>
          <a:xfrm>
            <a:off x="9273033" y="1635727"/>
            <a:ext cx="2187447" cy="2403838"/>
          </a:xfrm>
          <a:prstGeom prst="wedgeRoundRectCallout">
            <a:avLst>
              <a:gd name="adj1" fmla="val -63643"/>
              <a:gd name="adj2" fmla="val -20031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36000" tIns="0" rIns="18000" bIns="0" rtlCol="0" anchor="ctr"/>
          <a:lstStyle/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1</a:t>
            </a:r>
            <a:r>
              <a:rPr lang="zh-CN" altLang="en-US" sz="1000" dirty="0"/>
              <a:t>、侧边栏选择门窗算量统计</a:t>
            </a:r>
            <a:endParaRPr lang="en-US" altLang="zh-CN" sz="1000" dirty="0"/>
          </a:p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2</a:t>
            </a:r>
            <a:r>
              <a:rPr lang="zh-CN" altLang="en-US" sz="1000" dirty="0"/>
              <a:t>、按提示在</a:t>
            </a:r>
            <a:r>
              <a:rPr lang="en-US" altLang="zh-CN" sz="1000" dirty="0"/>
              <a:t>CAD</a:t>
            </a:r>
            <a:r>
              <a:rPr lang="zh-CN" altLang="en-US" sz="1000" dirty="0"/>
              <a:t>底部输入选择门窗的方式：平面图</a:t>
            </a:r>
            <a:r>
              <a:rPr lang="en-US" altLang="zh-CN" sz="1000" dirty="0"/>
              <a:t>(T) </a:t>
            </a:r>
            <a:r>
              <a:rPr lang="zh-CN" altLang="en-US" sz="1000" dirty="0"/>
              <a:t>立面图</a:t>
            </a:r>
            <a:r>
              <a:rPr lang="en-US" altLang="zh-CN" sz="1000" dirty="0"/>
              <a:t>(F)</a:t>
            </a:r>
          </a:p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3</a:t>
            </a:r>
            <a:r>
              <a:rPr lang="zh-CN" altLang="en-US" sz="1000" dirty="0"/>
              <a:t>、框选需要生成门窗算量的门窗</a:t>
            </a:r>
            <a:endParaRPr lang="en-US" altLang="zh-CN" sz="1000" dirty="0"/>
          </a:p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4</a:t>
            </a:r>
            <a:r>
              <a:rPr lang="zh-CN" altLang="en-US" sz="1000" dirty="0"/>
              <a:t>、选择门窗算量</a:t>
            </a:r>
            <a:r>
              <a:rPr lang="en-US" altLang="zh-CN" sz="1000" dirty="0"/>
              <a:t>excel</a:t>
            </a:r>
            <a:r>
              <a:rPr lang="zh-CN" altLang="en-US" sz="1000" dirty="0"/>
              <a:t>文件的名称和保存路径</a:t>
            </a:r>
            <a:endParaRPr lang="en-US" altLang="zh-CN" sz="1000" dirty="0"/>
          </a:p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5</a:t>
            </a:r>
            <a:r>
              <a:rPr lang="zh-CN" altLang="en-US" sz="1000" dirty="0"/>
              <a:t>、生成门窗算量报表文件</a:t>
            </a:r>
            <a:endParaRPr lang="en-US" altLang="zh-CN" sz="1000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FE5C642-1D74-4EBF-AEE2-7F2CB0F86353}"/>
              </a:ext>
            </a:extLst>
          </p:cNvPr>
          <p:cNvSpPr/>
          <p:nvPr/>
        </p:nvSpPr>
        <p:spPr>
          <a:xfrm>
            <a:off x="3494253" y="1962812"/>
            <a:ext cx="4288308" cy="3320388"/>
          </a:xfrm>
          <a:prstGeom prst="roundRect">
            <a:avLst>
              <a:gd name="adj" fmla="val 4916"/>
            </a:avLst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8DD05FC-9EF4-4827-B949-2DD13C9D4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697" y="2494919"/>
            <a:ext cx="1174159" cy="1544646"/>
          </a:xfrm>
          <a:prstGeom prst="rect">
            <a:avLst/>
          </a:prstGeom>
        </p:spPr>
      </p:pic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449DF5AF-761A-4914-B743-D8510765FA4F}"/>
              </a:ext>
            </a:extLst>
          </p:cNvPr>
          <p:cNvSpPr/>
          <p:nvPr/>
        </p:nvSpPr>
        <p:spPr>
          <a:xfrm>
            <a:off x="1329640" y="3528711"/>
            <a:ext cx="1239215" cy="198335"/>
          </a:xfrm>
          <a:prstGeom prst="roundRect">
            <a:avLst>
              <a:gd name="adj" fmla="val 11308"/>
            </a:avLst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004DCE-B0A9-41F2-A3A5-CC69D32C0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1308" y="1935039"/>
            <a:ext cx="5374490" cy="35100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5143FBE-B985-4B54-A513-15128948903D}"/>
              </a:ext>
            </a:extLst>
          </p:cNvPr>
          <p:cNvSpPr/>
          <p:nvPr/>
        </p:nvSpPr>
        <p:spPr>
          <a:xfrm>
            <a:off x="2238896" y="6337977"/>
            <a:ext cx="5153306" cy="458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200000"/>
              </a:lnSpc>
              <a:buSzPct val="70000"/>
              <a:buFont typeface="Wingdings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门窗算量前需先进行门窗深化设计，设置型材和玻璃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F82FC31-6E32-43F6-9DA0-8CBC1F707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CAD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端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门窗算量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294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9993E9B-3FCD-4B4C-B6D3-D27EE6173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CAD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端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门窗算量表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DD3B5E5-3801-45D0-8AB7-A07877D99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249" y="183405"/>
            <a:ext cx="6179934" cy="4104659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241F3E6-04AE-C842-BC46-2DD07AB6F098}"/>
              </a:ext>
            </a:extLst>
          </p:cNvPr>
          <p:cNvSpPr/>
          <p:nvPr/>
        </p:nvSpPr>
        <p:spPr>
          <a:xfrm>
            <a:off x="9690447" y="5823774"/>
            <a:ext cx="1308050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zh-CN" altLang="en-US" sz="1400" dirty="0">
                <a:solidFill>
                  <a:srgbClr val="000000"/>
                </a:solidFill>
                <a:latin typeface="Helvetica Neue Medium"/>
                <a:sym typeface="微软雅黑" panose="020B0503020204020204" pitchFamily="34" charset="-122"/>
              </a:rPr>
              <a:t>门窗算量汇总表</a:t>
            </a:r>
            <a:endParaRPr lang="en-US" altLang="zh-CN" sz="1400" dirty="0">
              <a:solidFill>
                <a:srgbClr val="000000"/>
              </a:solidFill>
              <a:latin typeface="Helvetica Neue Medium"/>
              <a:sym typeface="微软雅黑" panose="020B0503020204020204" pitchFamily="34" charset="-122"/>
            </a:endParaRPr>
          </a:p>
        </p:txBody>
      </p:sp>
      <p:sp>
        <p:nvSpPr>
          <p:cNvPr id="32" name="右箭头 31">
            <a:extLst>
              <a:ext uri="{FF2B5EF4-FFF2-40B4-BE49-F238E27FC236}">
                <a16:creationId xmlns:a16="http://schemas.microsoft.com/office/drawing/2014/main" id="{A82F4BFB-6253-0C4B-98C8-5427757CD8F3}"/>
              </a:ext>
            </a:extLst>
          </p:cNvPr>
          <p:cNvSpPr/>
          <p:nvPr/>
        </p:nvSpPr>
        <p:spPr>
          <a:xfrm>
            <a:off x="4770400" y="2183428"/>
            <a:ext cx="766800" cy="458539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299B7E8-5C8A-0049-A716-F5D3FBABA40F}"/>
              </a:ext>
            </a:extLst>
          </p:cNvPr>
          <p:cNvSpPr txBox="1"/>
          <p:nvPr/>
        </p:nvSpPr>
        <p:spPr>
          <a:xfrm>
            <a:off x="4793313" y="1925082"/>
            <a:ext cx="769441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zh-CN" altLang="en-US" sz="1400" dirty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导出算量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EF4D42B9-C29F-5B42-920C-642A3A3B7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112" y="1109992"/>
            <a:ext cx="3874034" cy="2404156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21DBAC3B-0D3E-354A-A8B1-536EBED56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1980" y="1635462"/>
            <a:ext cx="1598391" cy="150237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9794F49-B644-4E13-87BA-BB0825EFCA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5813" y="4299976"/>
            <a:ext cx="8554634" cy="2238165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407A8A6A-8D37-4BF2-9723-1754174AC470}"/>
              </a:ext>
            </a:extLst>
          </p:cNvPr>
          <p:cNvSpPr/>
          <p:nvPr/>
        </p:nvSpPr>
        <p:spPr>
          <a:xfrm>
            <a:off x="10683916" y="4410385"/>
            <a:ext cx="925951" cy="3014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zh-CN" altLang="en-US" sz="1400" dirty="0">
                <a:solidFill>
                  <a:srgbClr val="000000"/>
                </a:solidFill>
                <a:latin typeface="Helvetica Neue Medium"/>
                <a:sym typeface="微软雅黑" panose="020B0503020204020204" pitchFamily="34" charset="-122"/>
              </a:rPr>
              <a:t>单个门窗算量表</a:t>
            </a:r>
            <a:endParaRPr lang="en-US" altLang="zh-CN" sz="1400" dirty="0">
              <a:solidFill>
                <a:srgbClr val="000000"/>
              </a:solidFill>
              <a:latin typeface="Helvetica Neue Medium"/>
              <a:sym typeface="微软雅黑" panose="020B0503020204020204" pitchFamily="34" charset="-122"/>
            </a:endParaRPr>
          </a:p>
        </p:txBody>
      </p:sp>
      <p:sp>
        <p:nvSpPr>
          <p:cNvPr id="9" name="箭头: 圆角右 8">
            <a:extLst>
              <a:ext uri="{FF2B5EF4-FFF2-40B4-BE49-F238E27FC236}">
                <a16:creationId xmlns:a16="http://schemas.microsoft.com/office/drawing/2014/main" id="{31791DE4-38D3-4C8F-9304-122F0ADC908D}"/>
              </a:ext>
            </a:extLst>
          </p:cNvPr>
          <p:cNvSpPr/>
          <p:nvPr/>
        </p:nvSpPr>
        <p:spPr>
          <a:xfrm rot="10800000">
            <a:off x="9906000" y="4872671"/>
            <a:ext cx="1174831" cy="737400"/>
          </a:xfrm>
          <a:prstGeom prst="bentArrow">
            <a:avLst/>
          </a:prstGeom>
          <a:solidFill>
            <a:schemeClr val="accent4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9022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标注 67">
            <a:extLst>
              <a:ext uri="{FF2B5EF4-FFF2-40B4-BE49-F238E27FC236}">
                <a16:creationId xmlns:a16="http://schemas.microsoft.com/office/drawing/2014/main" id="{6C0DEC7F-B7BA-4B7C-BE20-C0CE62259651}"/>
              </a:ext>
            </a:extLst>
          </p:cNvPr>
          <p:cNvSpPr/>
          <p:nvPr/>
        </p:nvSpPr>
        <p:spPr>
          <a:xfrm>
            <a:off x="9199954" y="3903282"/>
            <a:ext cx="2316299" cy="2246906"/>
          </a:xfrm>
          <a:prstGeom prst="wedgeRoundRectCallout">
            <a:avLst>
              <a:gd name="adj1" fmla="val -57761"/>
              <a:gd name="adj2" fmla="val -27109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36000" tIns="0" rIns="18000" bIns="0" rtlCol="0" anchor="ctr"/>
          <a:lstStyle/>
          <a:p>
            <a:pPr algn="l" eaLnBrk="1">
              <a:lnSpc>
                <a:spcPct val="150000"/>
              </a:lnSpc>
              <a:defRPr/>
            </a:pPr>
            <a:endParaRPr lang="en-US" altLang="zh-CN" sz="1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5739F3-FB24-4F94-BCBB-3CF265636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77" y="1025571"/>
            <a:ext cx="8490314" cy="53279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A89ED70-C7B7-4D2E-B849-E6231E518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8697" y="1937147"/>
            <a:ext cx="6865295" cy="4400830"/>
          </a:xfrm>
          <a:prstGeom prst="rect">
            <a:avLst/>
          </a:prstGeom>
        </p:spPr>
      </p:pic>
      <p:sp>
        <p:nvSpPr>
          <p:cNvPr id="24" name="圆角矩形标注 67">
            <a:extLst>
              <a:ext uri="{FF2B5EF4-FFF2-40B4-BE49-F238E27FC236}">
                <a16:creationId xmlns:a16="http://schemas.microsoft.com/office/drawing/2014/main" id="{4252B1D6-DA9F-D048-A2BA-25789205F53F}"/>
              </a:ext>
            </a:extLst>
          </p:cNvPr>
          <p:cNvSpPr/>
          <p:nvPr/>
        </p:nvSpPr>
        <p:spPr>
          <a:xfrm>
            <a:off x="9199954" y="1216920"/>
            <a:ext cx="2316299" cy="1277999"/>
          </a:xfrm>
          <a:prstGeom prst="wedgeRoundRectCallout">
            <a:avLst>
              <a:gd name="adj1" fmla="val -57761"/>
              <a:gd name="adj2" fmla="val -27109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36000" tIns="0" rIns="18000" bIns="0" rtlCol="0" anchor="ctr"/>
          <a:lstStyle/>
          <a:p>
            <a:pPr algn="l" eaLnBrk="1">
              <a:lnSpc>
                <a:spcPct val="150000"/>
              </a:lnSpc>
              <a:defRPr/>
            </a:pPr>
            <a:endParaRPr lang="en-US" altLang="zh-CN" sz="10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5143FBE-B985-4B54-A513-15128948903D}"/>
              </a:ext>
            </a:extLst>
          </p:cNvPr>
          <p:cNvSpPr/>
          <p:nvPr/>
        </p:nvSpPr>
        <p:spPr>
          <a:xfrm>
            <a:off x="2238896" y="6337977"/>
            <a:ext cx="5153306" cy="458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200000"/>
              </a:lnSpc>
              <a:buSzPct val="70000"/>
              <a:buFont typeface="Wingdings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门窗算量前需先进行门窗深化设计，设置型材和玻璃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F82FC31-6E32-43F6-9DA0-8CBC1F707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CAD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端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门窗自动编号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82771A9-681E-4F6D-ABF3-39954BA348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8697" y="1937147"/>
            <a:ext cx="6865295" cy="440083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8DD05FC-9EF4-4827-B949-2DD13C9D4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697" y="2494919"/>
            <a:ext cx="1174159" cy="1544646"/>
          </a:xfrm>
          <a:prstGeom prst="rect">
            <a:avLst/>
          </a:prstGeom>
        </p:spPr>
      </p:pic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449DF5AF-761A-4914-B743-D8510765FA4F}"/>
              </a:ext>
            </a:extLst>
          </p:cNvPr>
          <p:cNvSpPr/>
          <p:nvPr/>
        </p:nvSpPr>
        <p:spPr>
          <a:xfrm>
            <a:off x="1329640" y="3684971"/>
            <a:ext cx="1239215" cy="198335"/>
          </a:xfrm>
          <a:prstGeom prst="roundRect">
            <a:avLst>
              <a:gd name="adj" fmla="val 11308"/>
            </a:avLst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5A82DC-A798-4294-9B63-E70D9C5C6818}"/>
              </a:ext>
            </a:extLst>
          </p:cNvPr>
          <p:cNvSpPr txBox="1"/>
          <p:nvPr/>
        </p:nvSpPr>
        <p:spPr>
          <a:xfrm>
            <a:off x="9315723" y="3993042"/>
            <a:ext cx="1368823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门窗代号：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C540330-736F-4798-9FC6-194B1CF0BF85}"/>
              </a:ext>
            </a:extLst>
          </p:cNvPr>
          <p:cNvSpPr txBox="1"/>
          <p:nvPr/>
        </p:nvSpPr>
        <p:spPr>
          <a:xfrm>
            <a:off x="9408470" y="4197660"/>
            <a:ext cx="1902997" cy="17953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000" dirty="0">
                <a:ea typeface="宋体" panose="02010600030101010101" pitchFamily="2" charset="-122"/>
              </a:rPr>
              <a:t>NC</a:t>
            </a:r>
            <a:r>
              <a:rPr lang="zh-CN" altLang="zh-CN" sz="1000" dirty="0">
                <a:ea typeface="宋体" panose="02010600030101010101" pitchFamily="2" charset="-122"/>
              </a:rPr>
              <a:t>内开窗</a:t>
            </a:r>
            <a:endParaRPr lang="en-US" altLang="zh-CN" sz="1000" dirty="0">
              <a:ea typeface="宋体" panose="02010600030101010101" pitchFamily="2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000" dirty="0">
                <a:ea typeface="宋体" panose="02010600030101010101" pitchFamily="2" charset="-122"/>
              </a:rPr>
              <a:t>NZC </a:t>
            </a:r>
            <a:r>
              <a:rPr lang="zh-CN" altLang="zh-CN" sz="1000" dirty="0">
                <a:ea typeface="宋体" panose="02010600030101010101" pitchFamily="2" charset="-122"/>
              </a:rPr>
              <a:t>内开转角窗</a:t>
            </a:r>
            <a:endParaRPr lang="en-US" altLang="zh-CN" sz="1000" dirty="0">
              <a:ea typeface="宋体" panose="02010600030101010101" pitchFamily="2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000" dirty="0">
                <a:ea typeface="宋体" panose="02010600030101010101" pitchFamily="2" charset="-122"/>
              </a:rPr>
              <a:t>NDC</a:t>
            </a:r>
            <a:r>
              <a:rPr lang="zh-CN" altLang="zh-CN" sz="1000" dirty="0">
                <a:ea typeface="宋体" panose="02010600030101010101" pitchFamily="2" charset="-122"/>
              </a:rPr>
              <a:t>内开内倒窗</a:t>
            </a:r>
            <a:endParaRPr lang="en-US" altLang="zh-CN" sz="1000" dirty="0">
              <a:ea typeface="宋体" panose="02010600030101010101" pitchFamily="2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000" dirty="0">
                <a:ea typeface="宋体" panose="02010600030101010101" pitchFamily="2" charset="-122"/>
              </a:rPr>
              <a:t>NDZC</a:t>
            </a:r>
            <a:r>
              <a:rPr lang="zh-CN" altLang="zh-CN" sz="1000" dirty="0">
                <a:ea typeface="宋体" panose="02010600030101010101" pitchFamily="2" charset="-122"/>
              </a:rPr>
              <a:t>内开内倒转角窗</a:t>
            </a:r>
            <a:endParaRPr lang="en-US" altLang="zh-CN" sz="1000" dirty="0">
              <a:ea typeface="宋体" panose="02010600030101010101" pitchFamily="2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000" dirty="0">
                <a:ea typeface="宋体" panose="02010600030101010101" pitchFamily="2" charset="-122"/>
              </a:rPr>
              <a:t>WC</a:t>
            </a:r>
            <a:r>
              <a:rPr lang="zh-CN" altLang="zh-CN" sz="1000" dirty="0">
                <a:ea typeface="宋体" panose="02010600030101010101" pitchFamily="2" charset="-122"/>
              </a:rPr>
              <a:t>外开窗</a:t>
            </a:r>
            <a:endParaRPr lang="en-US" altLang="zh-CN" sz="1000" dirty="0">
              <a:ea typeface="宋体" panose="02010600030101010101" pitchFamily="2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000" dirty="0">
                <a:ea typeface="宋体" panose="02010600030101010101" pitchFamily="2" charset="-122"/>
              </a:rPr>
              <a:t>WZC</a:t>
            </a:r>
            <a:r>
              <a:rPr lang="zh-CN" altLang="zh-CN" sz="1000" dirty="0">
                <a:ea typeface="宋体" panose="02010600030101010101" pitchFamily="2" charset="-122"/>
              </a:rPr>
              <a:t>外开转角窗</a:t>
            </a:r>
            <a:endParaRPr lang="en-US" altLang="zh-CN" sz="1000" dirty="0">
              <a:ea typeface="宋体" panose="02010600030101010101" pitchFamily="2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000" dirty="0">
                <a:ea typeface="宋体" panose="02010600030101010101" pitchFamily="2" charset="-122"/>
              </a:rPr>
              <a:t>TC</a:t>
            </a:r>
            <a:r>
              <a:rPr lang="zh-CN" altLang="zh-CN" sz="1000" dirty="0">
                <a:ea typeface="宋体" panose="02010600030101010101" pitchFamily="2" charset="-122"/>
              </a:rPr>
              <a:t>推拉窗</a:t>
            </a:r>
            <a:endParaRPr lang="en-US" altLang="zh-CN" sz="1000" dirty="0">
              <a:ea typeface="宋体" panose="02010600030101010101" pitchFamily="2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000" dirty="0">
                <a:ea typeface="宋体" panose="02010600030101010101" pitchFamily="2" charset="-122"/>
              </a:rPr>
              <a:t>TLM</a:t>
            </a:r>
            <a:r>
              <a:rPr lang="zh-CN" altLang="zh-CN" sz="1000" dirty="0">
                <a:ea typeface="宋体" panose="02010600030101010101" pitchFamily="2" charset="-122"/>
              </a:rPr>
              <a:t>推拉门</a:t>
            </a:r>
            <a:endParaRPr lang="en-US" altLang="zh-CN" sz="1000" dirty="0">
              <a:ea typeface="宋体" panose="02010600030101010101" pitchFamily="2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000" dirty="0">
                <a:ea typeface="宋体" panose="02010600030101010101" pitchFamily="2" charset="-122"/>
              </a:rPr>
              <a:t>TSTLM</a:t>
            </a:r>
            <a:r>
              <a:rPr lang="zh-CN" altLang="zh-CN" sz="1000" dirty="0">
                <a:ea typeface="宋体" panose="02010600030101010101" pitchFamily="2" charset="-122"/>
              </a:rPr>
              <a:t>提升推拉门</a:t>
            </a:r>
            <a:endParaRPr lang="en-US" altLang="zh-CN" sz="1000" dirty="0">
              <a:ea typeface="宋体" panose="02010600030101010101" pitchFamily="2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000" dirty="0">
                <a:ea typeface="宋体" panose="02010600030101010101" pitchFamily="2" charset="-122"/>
              </a:rPr>
              <a:t>MLC</a:t>
            </a:r>
            <a:r>
              <a:rPr lang="zh-CN" altLang="zh-CN" sz="1000" dirty="0">
                <a:ea typeface="宋体" panose="02010600030101010101" pitchFamily="2" charset="-122"/>
              </a:rPr>
              <a:t>门连窗</a:t>
            </a:r>
            <a:endParaRPr lang="en-US" altLang="zh-CN" sz="1000" dirty="0">
              <a:ea typeface="宋体" panose="02010600030101010101" pitchFamily="2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000" dirty="0">
                <a:ea typeface="宋体" panose="02010600030101010101" pitchFamily="2" charset="-122"/>
              </a:rPr>
              <a:t>WM</a:t>
            </a:r>
            <a:r>
              <a:rPr lang="zh-CN" altLang="zh-CN" sz="1000" dirty="0">
                <a:ea typeface="宋体" panose="02010600030101010101" pitchFamily="2" charset="-122"/>
              </a:rPr>
              <a:t>外开门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6C32301-5A0E-44C3-8E7A-503F54F876FE}"/>
              </a:ext>
            </a:extLst>
          </p:cNvPr>
          <p:cNvSpPr txBox="1"/>
          <p:nvPr/>
        </p:nvSpPr>
        <p:spPr>
          <a:xfrm>
            <a:off x="9330351" y="1250784"/>
            <a:ext cx="1276689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200" dirty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操作步骤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：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3C1063D-C84C-49F9-87F7-828FD48B13A0}"/>
              </a:ext>
            </a:extLst>
          </p:cNvPr>
          <p:cNvSpPr txBox="1"/>
          <p:nvPr/>
        </p:nvSpPr>
        <p:spPr>
          <a:xfrm>
            <a:off x="9334914" y="1454131"/>
            <a:ext cx="2118794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dirty="0">
                <a:ea typeface="宋体" panose="02010600030101010101" pitchFamily="2" charset="-122"/>
              </a:rPr>
              <a:t>1</a:t>
            </a:r>
            <a:r>
              <a:rPr lang="zh-CN" altLang="en-US" sz="1000" dirty="0">
                <a:ea typeface="宋体" panose="02010600030101010101" pitchFamily="2" charset="-122"/>
              </a:rPr>
              <a:t>、侧边栏选择门窗自动编号</a:t>
            </a:r>
          </a:p>
          <a:p>
            <a:pPr>
              <a:lnSpc>
                <a:spcPct val="150000"/>
              </a:lnSpc>
            </a:pPr>
            <a:r>
              <a:rPr lang="en-US" altLang="zh-CN" sz="1000" dirty="0">
                <a:ea typeface="宋体" panose="02010600030101010101" pitchFamily="2" charset="-122"/>
              </a:rPr>
              <a:t>2</a:t>
            </a:r>
            <a:r>
              <a:rPr lang="zh-CN" altLang="en-US" sz="1000" dirty="0">
                <a:ea typeface="宋体" panose="02010600030101010101" pitchFamily="2" charset="-122"/>
              </a:rPr>
              <a:t>、按提示选择全部或者按区域选择</a:t>
            </a:r>
          </a:p>
          <a:p>
            <a:pPr>
              <a:lnSpc>
                <a:spcPct val="150000"/>
              </a:lnSpc>
            </a:pPr>
            <a:r>
              <a:rPr lang="en-US" altLang="zh-CN" sz="1000" dirty="0">
                <a:ea typeface="宋体" panose="02010600030101010101" pitchFamily="2" charset="-122"/>
              </a:rPr>
              <a:t>3</a:t>
            </a:r>
            <a:r>
              <a:rPr lang="zh-CN" altLang="en-US" sz="1000" dirty="0">
                <a:ea typeface="宋体" panose="02010600030101010101" pitchFamily="2" charset="-122"/>
              </a:rPr>
              <a:t>、框选需要自动编号的门窗</a:t>
            </a:r>
          </a:p>
          <a:p>
            <a:pPr>
              <a:lnSpc>
                <a:spcPct val="150000"/>
              </a:lnSpc>
            </a:pPr>
            <a:r>
              <a:rPr lang="en-US" altLang="zh-CN" sz="1000" dirty="0">
                <a:ea typeface="宋体" panose="02010600030101010101" pitchFamily="2" charset="-122"/>
              </a:rPr>
              <a:t>4</a:t>
            </a:r>
            <a:r>
              <a:rPr lang="zh-CN" altLang="en-US" sz="1000" dirty="0">
                <a:ea typeface="宋体" panose="02010600030101010101" pitchFamily="2" charset="-122"/>
              </a:rPr>
              <a:t>、门窗自动编号并显示编号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07DA3F2-F858-4071-A95D-44B80D56EDC9}"/>
              </a:ext>
            </a:extLst>
          </p:cNvPr>
          <p:cNvGrpSpPr/>
          <p:nvPr/>
        </p:nvGrpSpPr>
        <p:grpSpPr>
          <a:xfrm>
            <a:off x="9188941" y="2560101"/>
            <a:ext cx="2338323" cy="1277999"/>
            <a:chOff x="5970149" y="217601"/>
            <a:chExt cx="2338323" cy="1277999"/>
          </a:xfrm>
        </p:grpSpPr>
        <p:sp>
          <p:nvSpPr>
            <p:cNvPr id="19" name="圆角矩形标注 67">
              <a:extLst>
                <a:ext uri="{FF2B5EF4-FFF2-40B4-BE49-F238E27FC236}">
                  <a16:creationId xmlns:a16="http://schemas.microsoft.com/office/drawing/2014/main" id="{C24BD942-5355-4000-9B86-70A6D8EFE919}"/>
                </a:ext>
              </a:extLst>
            </p:cNvPr>
            <p:cNvSpPr/>
            <p:nvPr/>
          </p:nvSpPr>
          <p:spPr>
            <a:xfrm>
              <a:off x="5970149" y="217601"/>
              <a:ext cx="2316299" cy="1277999"/>
            </a:xfrm>
            <a:prstGeom prst="wedgeRoundRectCallout">
              <a:avLst>
                <a:gd name="adj1" fmla="val -57761"/>
                <a:gd name="adj2" fmla="val -27109"/>
                <a:gd name="adj3" fmla="val 16667"/>
              </a:avLst>
            </a:prstGeom>
            <a:solidFill>
              <a:srgbClr val="E6B700"/>
            </a:solidFill>
            <a:ln w="12700" cap="flat" cmpd="sng" algn="ctr">
              <a:noFill/>
              <a:prstDash val="solid"/>
            </a:ln>
            <a:effectLst/>
          </p:spPr>
          <p:txBody>
            <a:bodyPr lIns="36000" tIns="0" rIns="18000" bIns="0" rtlCol="0" anchor="ctr"/>
            <a:lstStyle/>
            <a:p>
              <a:pPr algn="l" eaLnBrk="1">
                <a:lnSpc>
                  <a:spcPct val="150000"/>
                </a:lnSpc>
                <a:defRPr/>
              </a:pPr>
              <a:endParaRPr lang="en-US" altLang="zh-CN" sz="1000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0DD6302C-1B98-44D6-A43F-874E03C6CD21}"/>
                </a:ext>
              </a:extLst>
            </p:cNvPr>
            <p:cNvSpPr txBox="1"/>
            <p:nvPr/>
          </p:nvSpPr>
          <p:spPr>
            <a:xfrm>
              <a:off x="6100546" y="251465"/>
              <a:ext cx="1276689" cy="287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200" dirty="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门窗编号规则：</a:t>
              </a:r>
              <a:endPara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97895A3-C8A1-44AA-8623-3B1CEBE5AEA4}"/>
                </a:ext>
              </a:extLst>
            </p:cNvPr>
            <p:cNvSpPr txBox="1"/>
            <p:nvPr/>
          </p:nvSpPr>
          <p:spPr>
            <a:xfrm>
              <a:off x="6189678" y="508959"/>
              <a:ext cx="1802856" cy="3334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>
                  <a:ea typeface="宋体" panose="02010600030101010101" pitchFamily="2" charset="-122"/>
                </a:rPr>
                <a:t>门窗代号</a:t>
              </a:r>
              <a:r>
                <a:rPr lang="en-US" altLang="zh-CN" sz="1000" dirty="0">
                  <a:ea typeface="宋体" panose="02010600030101010101" pitchFamily="2" charset="-122"/>
                </a:rPr>
                <a:t>+</a:t>
              </a:r>
              <a:r>
                <a:rPr lang="zh-CN" altLang="en-US" sz="1000" dirty="0">
                  <a:ea typeface="宋体" panose="02010600030101010101" pitchFamily="2" charset="-122"/>
                </a:rPr>
                <a:t>尺寸缩写</a:t>
              </a:r>
              <a:r>
                <a:rPr lang="en-US" altLang="zh-CN" sz="1000" dirty="0">
                  <a:ea typeface="宋体" panose="02010600030101010101" pitchFamily="2" charset="-122"/>
                </a:rPr>
                <a:t>+</a:t>
              </a:r>
              <a:r>
                <a:rPr lang="zh-CN" altLang="en-US" sz="1000" dirty="0">
                  <a:ea typeface="宋体" panose="02010600030101010101" pitchFamily="2" charset="-122"/>
                </a:rPr>
                <a:t>尾标</a:t>
              </a:r>
              <a:endParaRPr lang="en-US" altLang="zh-CN" sz="1000" dirty="0">
                <a:ea typeface="宋体" panose="02010600030101010101" pitchFamily="2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05C8594-B83F-4DFE-AEB2-38BC94DB1C48}"/>
                </a:ext>
              </a:extLst>
            </p:cNvPr>
            <p:cNvSpPr txBox="1"/>
            <p:nvPr/>
          </p:nvSpPr>
          <p:spPr>
            <a:xfrm>
              <a:off x="6189678" y="714888"/>
              <a:ext cx="2118794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>
                  <a:ea typeface="宋体" panose="02010600030101010101" pitchFamily="2" charset="-122"/>
                </a:rPr>
                <a:t>示例：</a:t>
              </a:r>
              <a:r>
                <a:rPr lang="en-US" altLang="zh-CN" sz="1000" dirty="0">
                  <a:ea typeface="宋体" panose="02010600030101010101" pitchFamily="2" charset="-122"/>
                </a:rPr>
                <a:t>NC1517</a:t>
              </a:r>
              <a:r>
                <a:rPr lang="zh-CN" altLang="en-US" sz="1000" dirty="0">
                  <a:ea typeface="宋体" panose="02010600030101010101" pitchFamily="2" charset="-122"/>
                </a:rPr>
                <a:t>、</a:t>
              </a:r>
              <a:r>
                <a:rPr lang="en-US" altLang="zh-CN" sz="1000" dirty="0">
                  <a:ea typeface="宋体" panose="02010600030101010101" pitchFamily="2" charset="-122"/>
                </a:rPr>
                <a:t>NC1517M</a:t>
              </a:r>
              <a:r>
                <a:rPr lang="zh-CN" altLang="en-US" sz="1000" dirty="0">
                  <a:ea typeface="宋体" panose="02010600030101010101" pitchFamily="2" charset="-122"/>
                </a:rPr>
                <a:t>，</a:t>
              </a:r>
              <a:r>
                <a:rPr lang="en-US" altLang="zh-CN" sz="1000" dirty="0">
                  <a:ea typeface="宋体" panose="02010600030101010101" pitchFamily="2" charset="-122"/>
                </a:rPr>
                <a:t>NC1517_2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050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B356818-5ABC-4167-BA99-13785621B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CAD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端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栏杆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A9C8CF-83FC-4322-8F9E-3CDC1C25A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52" y="1055573"/>
            <a:ext cx="8449459" cy="4936763"/>
          </a:xfrm>
          <a:prstGeom prst="rect">
            <a:avLst/>
          </a:prstGeom>
        </p:spPr>
      </p:pic>
      <p:sp>
        <p:nvSpPr>
          <p:cNvPr id="24" name="圆角矩形标注 67">
            <a:extLst>
              <a:ext uri="{FF2B5EF4-FFF2-40B4-BE49-F238E27FC236}">
                <a16:creationId xmlns:a16="http://schemas.microsoft.com/office/drawing/2014/main" id="{4252B1D6-DA9F-D048-A2BA-25789205F53F}"/>
              </a:ext>
            </a:extLst>
          </p:cNvPr>
          <p:cNvSpPr/>
          <p:nvPr/>
        </p:nvSpPr>
        <p:spPr>
          <a:xfrm>
            <a:off x="9289130" y="1815944"/>
            <a:ext cx="2105788" cy="995836"/>
          </a:xfrm>
          <a:prstGeom prst="wedgeRoundRectCallout">
            <a:avLst>
              <a:gd name="adj1" fmla="val -68288"/>
              <a:gd name="adj2" fmla="val -32397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36000" tIns="0" rIns="18000" bIns="0" rtlCol="0" anchor="ctr"/>
          <a:lstStyle/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1</a:t>
            </a:r>
            <a:r>
              <a:rPr lang="zh-CN" altLang="en-US" sz="1000" dirty="0"/>
              <a:t>、侧边栏选择栏杆</a:t>
            </a:r>
            <a:endParaRPr lang="en-US" altLang="zh-CN" sz="1000" dirty="0"/>
          </a:p>
        </p:txBody>
      </p:sp>
      <p:sp>
        <p:nvSpPr>
          <p:cNvPr id="28" name="圆角矩形标注 67">
            <a:extLst>
              <a:ext uri="{FF2B5EF4-FFF2-40B4-BE49-F238E27FC236}">
                <a16:creationId xmlns:a16="http://schemas.microsoft.com/office/drawing/2014/main" id="{127F0ADE-F6B5-EB40-B510-918E1C311167}"/>
              </a:ext>
            </a:extLst>
          </p:cNvPr>
          <p:cNvSpPr/>
          <p:nvPr/>
        </p:nvSpPr>
        <p:spPr>
          <a:xfrm>
            <a:off x="9289130" y="3176115"/>
            <a:ext cx="2105788" cy="995836"/>
          </a:xfrm>
          <a:prstGeom prst="wedgeRoundRectCallout">
            <a:avLst>
              <a:gd name="adj1" fmla="val -68288"/>
              <a:gd name="adj2" fmla="val -32397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36000" tIns="0" rIns="18000" bIns="0" rtlCol="0" anchor="ctr"/>
          <a:lstStyle/>
          <a:p>
            <a:pPr lvl="0" algn="l">
              <a:lnSpc>
                <a:spcPct val="150000"/>
              </a:lnSpc>
            </a:pPr>
            <a:r>
              <a:rPr lang="en-US" altLang="zh-CN" sz="1000" dirty="0"/>
              <a:t>2</a:t>
            </a:r>
            <a:r>
              <a:rPr lang="zh-CN" altLang="en-US" sz="1000" dirty="0"/>
              <a:t>、设置栏杆高度</a:t>
            </a:r>
            <a:endParaRPr lang="en-US" altLang="zh-CN" sz="1000" dirty="0"/>
          </a:p>
          <a:p>
            <a:pPr lvl="0" algn="l">
              <a:lnSpc>
                <a:spcPct val="150000"/>
              </a:lnSpc>
            </a:pPr>
            <a:r>
              <a:rPr lang="en-US" altLang="zh-CN" sz="1000" dirty="0"/>
              <a:t>3</a:t>
            </a:r>
            <a:r>
              <a:rPr lang="zh-CN" altLang="en-US" sz="1000" dirty="0"/>
              <a:t>、选择或输入栏杆长度</a:t>
            </a:r>
            <a:endParaRPr lang="en-US" altLang="zh-CN" sz="1000" dirty="0"/>
          </a:p>
          <a:p>
            <a:pPr lvl="0" algn="l">
              <a:lnSpc>
                <a:spcPct val="150000"/>
              </a:lnSpc>
            </a:pPr>
            <a:r>
              <a:rPr lang="en-US" altLang="zh-CN" sz="1000" dirty="0"/>
              <a:t>4</a:t>
            </a:r>
            <a:r>
              <a:rPr lang="zh-CN" altLang="en-US" sz="1000" dirty="0"/>
              <a:t>、选择栏杆类型</a:t>
            </a:r>
            <a:endParaRPr lang="en-US" altLang="zh-CN" sz="1000" dirty="0"/>
          </a:p>
        </p:txBody>
      </p:sp>
      <p:sp>
        <p:nvSpPr>
          <p:cNvPr id="29" name="圆角矩形标注 67">
            <a:extLst>
              <a:ext uri="{FF2B5EF4-FFF2-40B4-BE49-F238E27FC236}">
                <a16:creationId xmlns:a16="http://schemas.microsoft.com/office/drawing/2014/main" id="{D6B3D851-E7B0-D14E-8DB0-42F93E4AA494}"/>
              </a:ext>
            </a:extLst>
          </p:cNvPr>
          <p:cNvSpPr/>
          <p:nvPr/>
        </p:nvSpPr>
        <p:spPr>
          <a:xfrm>
            <a:off x="9289130" y="4536285"/>
            <a:ext cx="2105788" cy="995836"/>
          </a:xfrm>
          <a:prstGeom prst="wedgeRoundRectCallout">
            <a:avLst>
              <a:gd name="adj1" fmla="val -68288"/>
              <a:gd name="adj2" fmla="val -32397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36000" tIns="0" rIns="18000" bIns="0" rtlCol="0" anchor="ctr"/>
          <a:lstStyle/>
          <a:p>
            <a:pPr lvl="0" algn="l">
              <a:lnSpc>
                <a:spcPct val="150000"/>
              </a:lnSpc>
            </a:pPr>
            <a:r>
              <a:rPr lang="en-US" altLang="zh-CN" sz="1000" dirty="0"/>
              <a:t>5</a:t>
            </a:r>
            <a:r>
              <a:rPr lang="zh-CN" altLang="en-US" sz="1000" dirty="0"/>
              <a:t>、点击插入按钮</a:t>
            </a:r>
            <a:endParaRPr lang="en-US" altLang="zh-CN" sz="1000" dirty="0"/>
          </a:p>
          <a:p>
            <a:pPr lvl="0" algn="l">
              <a:lnSpc>
                <a:spcPct val="150000"/>
              </a:lnSpc>
            </a:pPr>
            <a:r>
              <a:rPr lang="en-US" altLang="zh-CN" sz="1000" dirty="0"/>
              <a:t>6</a:t>
            </a:r>
            <a:r>
              <a:rPr lang="zh-CN" altLang="en-US" sz="1000" dirty="0"/>
              <a:t>、在</a:t>
            </a:r>
            <a:r>
              <a:rPr lang="en-US" altLang="zh-CN" sz="1000" dirty="0"/>
              <a:t>CAD</a:t>
            </a:r>
            <a:r>
              <a:rPr lang="zh-CN" altLang="en-US" sz="1000" dirty="0"/>
              <a:t>图上选择插入点生成栏杆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40C3A9-70C3-468B-9189-2E28DC5C7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444" y="2684085"/>
            <a:ext cx="1087935" cy="79740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71B235F-9108-41DD-8674-A6C1E7F4B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7900" y="2432599"/>
            <a:ext cx="3356901" cy="1992803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4FE5C642-1D74-4EBF-AEE2-7F2CB0F86353}"/>
              </a:ext>
            </a:extLst>
          </p:cNvPr>
          <p:cNvSpPr/>
          <p:nvPr/>
        </p:nvSpPr>
        <p:spPr>
          <a:xfrm>
            <a:off x="2347900" y="2398745"/>
            <a:ext cx="3356901" cy="2057137"/>
          </a:xfrm>
          <a:prstGeom prst="roundRect">
            <a:avLst>
              <a:gd name="adj" fmla="val 2715"/>
            </a:avLst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449DF5AF-761A-4914-B743-D8510765FA4F}"/>
              </a:ext>
            </a:extLst>
          </p:cNvPr>
          <p:cNvSpPr/>
          <p:nvPr/>
        </p:nvSpPr>
        <p:spPr>
          <a:xfrm>
            <a:off x="1422397" y="2696088"/>
            <a:ext cx="681662" cy="163103"/>
          </a:xfrm>
          <a:prstGeom prst="roundRect">
            <a:avLst/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51809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B356818-5ABC-4167-BA99-13785621B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CAD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端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栏杆详图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A9C8CF-83FC-4322-8F9E-3CDC1C25A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52" y="1055573"/>
            <a:ext cx="8449459" cy="4936763"/>
          </a:xfrm>
          <a:prstGeom prst="rect">
            <a:avLst/>
          </a:prstGeom>
        </p:spPr>
      </p:pic>
      <p:sp>
        <p:nvSpPr>
          <p:cNvPr id="24" name="圆角矩形标注 67">
            <a:extLst>
              <a:ext uri="{FF2B5EF4-FFF2-40B4-BE49-F238E27FC236}">
                <a16:creationId xmlns:a16="http://schemas.microsoft.com/office/drawing/2014/main" id="{4252B1D6-DA9F-D048-A2BA-25789205F53F}"/>
              </a:ext>
            </a:extLst>
          </p:cNvPr>
          <p:cNvSpPr/>
          <p:nvPr/>
        </p:nvSpPr>
        <p:spPr>
          <a:xfrm>
            <a:off x="9289130" y="1815944"/>
            <a:ext cx="2105788" cy="3020216"/>
          </a:xfrm>
          <a:prstGeom prst="wedgeRoundRectCallout">
            <a:avLst>
              <a:gd name="adj1" fmla="val -62498"/>
              <a:gd name="adj2" fmla="val -5261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36000" tIns="0" rIns="18000" bIns="0" rtlCol="0" anchor="ctr"/>
          <a:lstStyle/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1</a:t>
            </a:r>
            <a:r>
              <a:rPr lang="zh-CN" altLang="en-US" sz="1000" dirty="0"/>
              <a:t>、侧边栏选择栏杆详图</a:t>
            </a:r>
            <a:endParaRPr lang="en-US" altLang="zh-CN" sz="1000" dirty="0"/>
          </a:p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2</a:t>
            </a:r>
            <a:r>
              <a:rPr lang="zh-CN" altLang="en-US" sz="1000" dirty="0"/>
              <a:t>、框选要生成详图的栏杆</a:t>
            </a:r>
            <a:endParaRPr lang="en-US" altLang="zh-CN" sz="1000" dirty="0"/>
          </a:p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3</a:t>
            </a:r>
            <a:r>
              <a:rPr lang="zh-CN" altLang="en-US" sz="1000" dirty="0"/>
              <a:t>、点击栏杆详图生成插入点</a:t>
            </a:r>
            <a:endParaRPr lang="en-US" altLang="zh-CN" sz="1000" dirty="0"/>
          </a:p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4</a:t>
            </a:r>
            <a:r>
              <a:rPr lang="zh-CN" altLang="en-US" sz="1000" dirty="0"/>
              <a:t>、软件自动生成栏杆详图</a:t>
            </a:r>
            <a:endParaRPr lang="en-US" altLang="zh-CN" sz="1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40C3A9-70C3-468B-9189-2E28DC5C7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444" y="2684085"/>
            <a:ext cx="1087935" cy="797407"/>
          </a:xfrm>
          <a:prstGeom prst="rect">
            <a:avLst/>
          </a:prstGeom>
        </p:spPr>
      </p:pic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449DF5AF-761A-4914-B743-D8510765FA4F}"/>
              </a:ext>
            </a:extLst>
          </p:cNvPr>
          <p:cNvSpPr/>
          <p:nvPr/>
        </p:nvSpPr>
        <p:spPr>
          <a:xfrm>
            <a:off x="1422397" y="2885739"/>
            <a:ext cx="866990" cy="162262"/>
          </a:xfrm>
          <a:prstGeom prst="roundRect">
            <a:avLst/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59D88A2-D270-4B2B-8C01-643E105F8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6106" y="2010612"/>
            <a:ext cx="5906345" cy="380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60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B356818-5ABC-4167-BA99-13785621B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CAD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端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栏杆统计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A9C8CF-83FC-4322-8F9E-3CDC1C25A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52" y="1055573"/>
            <a:ext cx="8449459" cy="4936763"/>
          </a:xfrm>
          <a:prstGeom prst="rect">
            <a:avLst/>
          </a:prstGeom>
        </p:spPr>
      </p:pic>
      <p:sp>
        <p:nvSpPr>
          <p:cNvPr id="24" name="圆角矩形标注 67">
            <a:extLst>
              <a:ext uri="{FF2B5EF4-FFF2-40B4-BE49-F238E27FC236}">
                <a16:creationId xmlns:a16="http://schemas.microsoft.com/office/drawing/2014/main" id="{4252B1D6-DA9F-D048-A2BA-25789205F53F}"/>
              </a:ext>
            </a:extLst>
          </p:cNvPr>
          <p:cNvSpPr/>
          <p:nvPr/>
        </p:nvSpPr>
        <p:spPr>
          <a:xfrm>
            <a:off x="9289130" y="1815944"/>
            <a:ext cx="2105788" cy="3020216"/>
          </a:xfrm>
          <a:prstGeom prst="wedgeRoundRectCallout">
            <a:avLst>
              <a:gd name="adj1" fmla="val -62498"/>
              <a:gd name="adj2" fmla="val -5261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36000" tIns="0" rIns="18000" bIns="0" rtlCol="0" anchor="ctr"/>
          <a:lstStyle/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1</a:t>
            </a:r>
            <a:r>
              <a:rPr lang="zh-CN" altLang="en-US" sz="1000" dirty="0"/>
              <a:t>、侧边栏选择栏杆统计菜单</a:t>
            </a:r>
            <a:endParaRPr lang="en-US" altLang="zh-CN" sz="1000" dirty="0"/>
          </a:p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2</a:t>
            </a:r>
            <a:r>
              <a:rPr lang="zh-CN" altLang="en-US" sz="1000" dirty="0"/>
              <a:t>、框选要统计的栏杆</a:t>
            </a:r>
            <a:endParaRPr lang="en-US" altLang="zh-CN" sz="1000" dirty="0"/>
          </a:p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3</a:t>
            </a:r>
            <a:r>
              <a:rPr lang="zh-CN" altLang="en-US" sz="1000" dirty="0"/>
              <a:t>、点击栏杆表生成位置点</a:t>
            </a:r>
            <a:endParaRPr lang="en-US" altLang="zh-CN" sz="1000" dirty="0"/>
          </a:p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4</a:t>
            </a:r>
            <a:r>
              <a:rPr lang="zh-CN" altLang="en-US" sz="1000" dirty="0"/>
              <a:t>、软件自动生成栏杆统计表</a:t>
            </a:r>
            <a:endParaRPr lang="en-US" altLang="zh-CN" sz="1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40C3A9-70C3-468B-9189-2E28DC5C7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444" y="2684085"/>
            <a:ext cx="1087935" cy="797407"/>
          </a:xfrm>
          <a:prstGeom prst="rect">
            <a:avLst/>
          </a:prstGeom>
        </p:spPr>
      </p:pic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449DF5AF-761A-4914-B743-D8510765FA4F}"/>
              </a:ext>
            </a:extLst>
          </p:cNvPr>
          <p:cNvSpPr/>
          <p:nvPr/>
        </p:nvSpPr>
        <p:spPr>
          <a:xfrm>
            <a:off x="1422397" y="3075390"/>
            <a:ext cx="866990" cy="162262"/>
          </a:xfrm>
          <a:prstGeom prst="roundRect">
            <a:avLst/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D3B8B31-04D1-4C8C-91A2-5DA894DAE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6746" y="2004906"/>
            <a:ext cx="5833463" cy="381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5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图片 139">
            <a:extLst>
              <a:ext uri="{FF2B5EF4-FFF2-40B4-BE49-F238E27FC236}">
                <a16:creationId xmlns:a16="http://schemas.microsoft.com/office/drawing/2014/main" id="{892C0C7B-6008-5540-A83D-93035A341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649" y="1512507"/>
            <a:ext cx="901700" cy="4502150"/>
          </a:xfrm>
          <a:prstGeom prst="rect">
            <a:avLst/>
          </a:prstGeom>
        </p:spPr>
      </p:pic>
      <p:sp>
        <p:nvSpPr>
          <p:cNvPr id="126" name="文本框 125">
            <a:extLst>
              <a:ext uri="{FF2B5EF4-FFF2-40B4-BE49-F238E27FC236}">
                <a16:creationId xmlns:a16="http://schemas.microsoft.com/office/drawing/2014/main" id="{52A7AC36-0580-C445-B982-6013C70ACFD7}"/>
              </a:ext>
            </a:extLst>
          </p:cNvPr>
          <p:cNvSpPr txBox="1"/>
          <p:nvPr/>
        </p:nvSpPr>
        <p:spPr>
          <a:xfrm>
            <a:off x="6603512" y="6143276"/>
            <a:ext cx="645299" cy="17440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zh-CN" altLang="en-US" sz="800" dirty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本期实现</a:t>
            </a:r>
          </a:p>
        </p:txBody>
      </p:sp>
      <p:sp>
        <p:nvSpPr>
          <p:cNvPr id="19" name="Rectangle 630">
            <a:extLst>
              <a:ext uri="{FF2B5EF4-FFF2-40B4-BE49-F238E27FC236}">
                <a16:creationId xmlns:a16="http://schemas.microsoft.com/office/drawing/2014/main" id="{25DCFB2A-2542-0D4D-9BFF-A296CC637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939" y="240717"/>
            <a:ext cx="6472073" cy="78456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defTabSz="45720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SzPct val="70000"/>
            </a:pP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项目介绍</a:t>
            </a:r>
          </a:p>
        </p:txBody>
      </p:sp>
      <p:sp>
        <p:nvSpPr>
          <p:cNvPr id="24" name="TextBox 87">
            <a:extLst>
              <a:ext uri="{FF2B5EF4-FFF2-40B4-BE49-F238E27FC236}">
                <a16:creationId xmlns:a16="http://schemas.microsoft.com/office/drawing/2014/main" id="{B8B388F8-3F54-D44A-A3EE-42BC831FC87A}"/>
              </a:ext>
            </a:extLst>
          </p:cNvPr>
          <p:cNvSpPr txBox="1"/>
          <p:nvPr/>
        </p:nvSpPr>
        <p:spPr>
          <a:xfrm>
            <a:off x="621993" y="1436700"/>
            <a:ext cx="5702730" cy="1833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360363" indent="-228600" algn="l">
              <a:lnSpc>
                <a:spcPct val="250000"/>
              </a:lnSpc>
              <a:buFont typeface="Wingdings" pitchFamily="2" charset="2"/>
              <a:buChar char="n"/>
            </a:pPr>
            <a:r>
              <a:rPr lang="zh-CN" altLang="en-US" sz="1600" dirty="0">
                <a:solidFill>
                  <a:srgbClr val="C00000"/>
                </a:solidFill>
              </a:rPr>
              <a:t>高效贯标  </a:t>
            </a:r>
            <a:r>
              <a:rPr lang="zh-CN" altLang="en-US" sz="1200" dirty="0">
                <a:solidFill>
                  <a:schemeClr val="tx1"/>
                </a:solidFill>
              </a:rPr>
              <a:t>实现标准化成果线上宣贯；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marL="360363" indent="-228600" algn="l">
              <a:lnSpc>
                <a:spcPct val="250000"/>
              </a:lnSpc>
              <a:buFont typeface="Wingdings" pitchFamily="2" charset="2"/>
              <a:buChar char="n"/>
            </a:pPr>
            <a:r>
              <a:rPr lang="zh-CN" altLang="en-US" sz="1600" dirty="0">
                <a:solidFill>
                  <a:srgbClr val="C00000"/>
                </a:solidFill>
              </a:rPr>
              <a:t>设计提效  </a:t>
            </a:r>
            <a:r>
              <a:rPr lang="zh-CN" altLang="en-US" sz="1200" dirty="0">
                <a:solidFill>
                  <a:schemeClr val="tx1"/>
                </a:solidFill>
              </a:rPr>
              <a:t>实现标准化图纸快速复用；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marL="360363" indent="-228600" algn="l">
              <a:lnSpc>
                <a:spcPct val="250000"/>
              </a:lnSpc>
              <a:buFont typeface="Wingdings" pitchFamily="2" charset="2"/>
              <a:buChar char="n"/>
            </a:pPr>
            <a:r>
              <a:rPr lang="zh-CN" altLang="en-US" sz="1600" dirty="0">
                <a:solidFill>
                  <a:srgbClr val="C00000"/>
                </a:solidFill>
              </a:rPr>
              <a:t>成本协作  </a:t>
            </a:r>
            <a:r>
              <a:rPr lang="zh-CN" altLang="en-US" sz="1200" dirty="0">
                <a:solidFill>
                  <a:schemeClr val="tx1"/>
                </a:solidFill>
              </a:rPr>
              <a:t>实现研发图纸与成本量化清单同步输出。</a:t>
            </a:r>
            <a:endParaRPr lang="en-US" altLang="zh-CN" sz="1200" dirty="0">
              <a:solidFill>
                <a:schemeClr val="tx1"/>
              </a:solidFill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6EFAF316-B109-5E44-89E5-A386BFB79759}"/>
              </a:ext>
            </a:extLst>
          </p:cNvPr>
          <p:cNvGrpSpPr/>
          <p:nvPr/>
        </p:nvGrpSpPr>
        <p:grpSpPr>
          <a:xfrm>
            <a:off x="7248811" y="1501921"/>
            <a:ext cx="3803073" cy="2370236"/>
            <a:chOff x="607560" y="5267516"/>
            <a:chExt cx="7948661" cy="5012833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B725B500-10F2-B64F-9513-2AA757516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560" y="5267516"/>
              <a:ext cx="7948661" cy="5012833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E69C5140-592B-6B4C-AAAD-1260F413A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1181" y="6672280"/>
              <a:ext cx="3674399" cy="2645966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4DF028B6-F5A8-7C48-9DB2-8068EF2585E7}"/>
                </a:ext>
              </a:extLst>
            </p:cNvPr>
            <p:cNvGrpSpPr/>
            <p:nvPr/>
          </p:nvGrpSpPr>
          <p:grpSpPr>
            <a:xfrm>
              <a:off x="7556499" y="6021251"/>
              <a:ext cx="536255" cy="2697941"/>
              <a:chOff x="10319527" y="1605183"/>
              <a:chExt cx="1784945" cy="8980211"/>
            </a:xfrm>
          </p:grpSpPr>
          <p:pic>
            <p:nvPicPr>
              <p:cNvPr id="48" name="图片 47">
                <a:extLst>
                  <a:ext uri="{FF2B5EF4-FFF2-40B4-BE49-F238E27FC236}">
                    <a16:creationId xmlns:a16="http://schemas.microsoft.com/office/drawing/2014/main" id="{578BDEF7-8977-1F4E-8638-180FDDB9DF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16" r="3665" b="11636"/>
              <a:stretch/>
            </p:blipFill>
            <p:spPr>
              <a:xfrm>
                <a:off x="10319527" y="1605183"/>
                <a:ext cx="1784945" cy="8980211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</p:pic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73320AE5-9964-DC47-B620-DB27FF7B7B59}"/>
                  </a:ext>
                </a:extLst>
              </p:cNvPr>
              <p:cNvGrpSpPr/>
              <p:nvPr/>
            </p:nvGrpSpPr>
            <p:grpSpPr>
              <a:xfrm>
                <a:off x="10359697" y="1937042"/>
                <a:ext cx="583956" cy="8616416"/>
                <a:chOff x="10359697" y="1937042"/>
                <a:chExt cx="583956" cy="8616416"/>
              </a:xfrm>
            </p:grpSpPr>
            <p:pic>
              <p:nvPicPr>
                <p:cNvPr id="50" name="图片 49">
                  <a:extLst>
                    <a:ext uri="{FF2B5EF4-FFF2-40B4-BE49-F238E27FC236}">
                      <a16:creationId xmlns:a16="http://schemas.microsoft.com/office/drawing/2014/main" id="{A377EC80-2920-4441-8436-4F428A9765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308" t="25842" r="32021" b="24158"/>
                <a:stretch/>
              </p:blipFill>
              <p:spPr>
                <a:xfrm>
                  <a:off x="10494053" y="1937042"/>
                  <a:ext cx="402633" cy="369410"/>
                </a:xfrm>
                <a:prstGeom prst="rect">
                  <a:avLst/>
                </a:prstGeom>
                <a:ln>
                  <a:solidFill>
                    <a:schemeClr val="tx2"/>
                  </a:solidFill>
                </a:ln>
              </p:spPr>
            </p:pic>
            <p:pic>
              <p:nvPicPr>
                <p:cNvPr id="51" name="图片 50">
                  <a:extLst>
                    <a:ext uri="{FF2B5EF4-FFF2-40B4-BE49-F238E27FC236}">
                      <a16:creationId xmlns:a16="http://schemas.microsoft.com/office/drawing/2014/main" id="{B9117C78-5ABE-CA4E-9726-0F7475F1CF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693" t="25333" r="33990" b="23333"/>
                <a:stretch/>
              </p:blipFill>
              <p:spPr>
                <a:xfrm>
                  <a:off x="10538570" y="8998689"/>
                  <a:ext cx="366522" cy="345443"/>
                </a:xfrm>
                <a:prstGeom prst="rect">
                  <a:avLst/>
                </a:prstGeom>
                <a:ln>
                  <a:solidFill>
                    <a:schemeClr val="tx2"/>
                  </a:solidFill>
                </a:ln>
              </p:spPr>
            </p:pic>
            <p:pic>
              <p:nvPicPr>
                <p:cNvPr id="52" name="图片 51">
                  <a:extLst>
                    <a:ext uri="{FF2B5EF4-FFF2-40B4-BE49-F238E27FC236}">
                      <a16:creationId xmlns:a16="http://schemas.microsoft.com/office/drawing/2014/main" id="{CC0E57CB-48B8-D247-AEA3-9A7ABA6AA6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245" t="28666" r="10852" b="30666"/>
                <a:stretch/>
              </p:blipFill>
              <p:spPr>
                <a:xfrm>
                  <a:off x="10519591" y="5907546"/>
                  <a:ext cx="424062" cy="376935"/>
                </a:xfrm>
                <a:prstGeom prst="rect">
                  <a:avLst/>
                </a:prstGeom>
                <a:ln>
                  <a:solidFill>
                    <a:schemeClr val="tx2"/>
                  </a:solidFill>
                </a:ln>
              </p:spPr>
            </p:pic>
            <p:pic>
              <p:nvPicPr>
                <p:cNvPr id="53" name="图片 52">
                  <a:extLst>
                    <a:ext uri="{FF2B5EF4-FFF2-40B4-BE49-F238E27FC236}">
                      <a16:creationId xmlns:a16="http://schemas.microsoft.com/office/drawing/2014/main" id="{D083F4BA-865C-1F45-9C72-E1B689331B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577" t="26667" r="31635" b="24000"/>
                <a:stretch/>
              </p:blipFill>
              <p:spPr>
                <a:xfrm>
                  <a:off x="10513033" y="3136900"/>
                  <a:ext cx="396267" cy="365582"/>
                </a:xfrm>
                <a:prstGeom prst="rect">
                  <a:avLst/>
                </a:prstGeom>
                <a:ln>
                  <a:solidFill>
                    <a:schemeClr val="tx2"/>
                  </a:solidFill>
                </a:ln>
              </p:spPr>
            </p:pic>
            <p:pic>
              <p:nvPicPr>
                <p:cNvPr id="54" name="图片 53">
                  <a:extLst>
                    <a:ext uri="{FF2B5EF4-FFF2-40B4-BE49-F238E27FC236}">
                      <a16:creationId xmlns:a16="http://schemas.microsoft.com/office/drawing/2014/main" id="{11696624-ADF1-8545-AD97-D04AD8DA65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636" t="26000" r="33519" b="25333"/>
                <a:stretch/>
              </p:blipFill>
              <p:spPr>
                <a:xfrm>
                  <a:off x="10532793" y="4524851"/>
                  <a:ext cx="393108" cy="356001"/>
                </a:xfrm>
                <a:prstGeom prst="rect">
                  <a:avLst/>
                </a:prstGeom>
                <a:ln>
                  <a:solidFill>
                    <a:schemeClr val="tx2"/>
                  </a:solidFill>
                </a:ln>
              </p:spPr>
            </p:pic>
            <p:pic>
              <p:nvPicPr>
                <p:cNvPr id="55" name="图片 54">
                  <a:extLst>
                    <a:ext uri="{FF2B5EF4-FFF2-40B4-BE49-F238E27FC236}">
                      <a16:creationId xmlns:a16="http://schemas.microsoft.com/office/drawing/2014/main" id="{4E6075B6-AC4D-A346-9D5A-3DC2551CB7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693" t="25333" r="30693" b="22666"/>
                <a:stretch/>
              </p:blipFill>
              <p:spPr>
                <a:xfrm>
                  <a:off x="10519591" y="10194757"/>
                  <a:ext cx="377096" cy="358701"/>
                </a:xfrm>
                <a:prstGeom prst="rect">
                  <a:avLst/>
                </a:prstGeom>
                <a:ln>
                  <a:solidFill>
                    <a:schemeClr val="tx2"/>
                  </a:solidFill>
                </a:ln>
              </p:spPr>
            </p:pic>
            <p:pic>
              <p:nvPicPr>
                <p:cNvPr id="56" name="图片 55">
                  <a:extLst>
                    <a:ext uri="{FF2B5EF4-FFF2-40B4-BE49-F238E27FC236}">
                      <a16:creationId xmlns:a16="http://schemas.microsoft.com/office/drawing/2014/main" id="{7700ACC0-3AA5-6D4D-BBA5-B31FEEB4A6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359697" y="6370367"/>
                  <a:ext cx="357167" cy="265891"/>
                </a:xfrm>
                <a:prstGeom prst="rect">
                  <a:avLst/>
                </a:prstGeom>
                <a:ln>
                  <a:solidFill>
                    <a:schemeClr val="tx2"/>
                  </a:solidFill>
                </a:ln>
              </p:spPr>
            </p:pic>
            <p:pic>
              <p:nvPicPr>
                <p:cNvPr id="57" name="图片 56">
                  <a:extLst>
                    <a:ext uri="{FF2B5EF4-FFF2-40B4-BE49-F238E27FC236}">
                      <a16:creationId xmlns:a16="http://schemas.microsoft.com/office/drawing/2014/main" id="{98E77916-6A82-0048-8579-5923F2F283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646390" y="6371814"/>
                  <a:ext cx="243380" cy="230570"/>
                </a:xfrm>
                <a:prstGeom prst="rect">
                  <a:avLst/>
                </a:prstGeom>
                <a:ln>
                  <a:solidFill>
                    <a:schemeClr val="tx2"/>
                  </a:solidFill>
                </a:ln>
              </p:spPr>
            </p:pic>
          </p:grpSp>
        </p:grpSp>
      </p:grpSp>
      <p:sp>
        <p:nvSpPr>
          <p:cNvPr id="67" name="矩形 66">
            <a:extLst>
              <a:ext uri="{FF2B5EF4-FFF2-40B4-BE49-F238E27FC236}">
                <a16:creationId xmlns:a16="http://schemas.microsoft.com/office/drawing/2014/main" id="{99CBE3FC-4B87-4740-8E77-E242E3BC0BAF}"/>
              </a:ext>
            </a:extLst>
          </p:cNvPr>
          <p:cNvSpPr/>
          <p:nvPr/>
        </p:nvSpPr>
        <p:spPr>
          <a:xfrm>
            <a:off x="660015" y="966590"/>
            <a:ext cx="9705681" cy="376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核心价值：从绘图层面规范设计标准， 减少设计变更</a:t>
            </a:r>
            <a:r>
              <a:rPr kumimoji="1"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修改， 达到提高设计效率，压缩设计周期，成本前置管控的目的。</a:t>
            </a:r>
            <a:endParaRPr lang="zh-CN" altLang="en-US" sz="1200" b="1" dirty="0"/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7BF07264-F3C3-4C43-9E24-B32CC7409B2E}"/>
              </a:ext>
            </a:extLst>
          </p:cNvPr>
          <p:cNvGrpSpPr/>
          <p:nvPr/>
        </p:nvGrpSpPr>
        <p:grpSpPr>
          <a:xfrm>
            <a:off x="6250953" y="1682291"/>
            <a:ext cx="291978" cy="4308208"/>
            <a:chOff x="10359697" y="1937042"/>
            <a:chExt cx="583956" cy="8616416"/>
          </a:xfrm>
        </p:grpSpPr>
        <p:pic>
          <p:nvPicPr>
            <p:cNvPr id="83" name="图片 82">
              <a:extLst>
                <a:ext uri="{FF2B5EF4-FFF2-40B4-BE49-F238E27FC236}">
                  <a16:creationId xmlns:a16="http://schemas.microsoft.com/office/drawing/2014/main" id="{6C87AE01-65CA-9C43-B69F-2B07629619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08" t="25842" r="32021" b="24158"/>
            <a:stretch/>
          </p:blipFill>
          <p:spPr>
            <a:xfrm>
              <a:off x="10494053" y="1937042"/>
              <a:ext cx="402633" cy="369410"/>
            </a:xfrm>
            <a:prstGeom prst="rect">
              <a:avLst/>
            </a:prstGeom>
          </p:spPr>
        </p:pic>
        <p:pic>
          <p:nvPicPr>
            <p:cNvPr id="84" name="图片 83">
              <a:extLst>
                <a:ext uri="{FF2B5EF4-FFF2-40B4-BE49-F238E27FC236}">
                  <a16:creationId xmlns:a16="http://schemas.microsoft.com/office/drawing/2014/main" id="{FAC0CBD9-B8D5-3745-8DD9-FE2EF67007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93" t="25333" r="33990" b="23333"/>
            <a:stretch/>
          </p:blipFill>
          <p:spPr>
            <a:xfrm>
              <a:off x="10538570" y="8998689"/>
              <a:ext cx="366522" cy="345443"/>
            </a:xfrm>
            <a:prstGeom prst="rect">
              <a:avLst/>
            </a:prstGeom>
          </p:spPr>
        </p:pic>
        <p:pic>
          <p:nvPicPr>
            <p:cNvPr id="85" name="图片 84">
              <a:extLst>
                <a:ext uri="{FF2B5EF4-FFF2-40B4-BE49-F238E27FC236}">
                  <a16:creationId xmlns:a16="http://schemas.microsoft.com/office/drawing/2014/main" id="{6A96EA33-6866-814B-87C7-9574CFEB6B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45" t="28666" r="10852" b="30666"/>
            <a:stretch/>
          </p:blipFill>
          <p:spPr>
            <a:xfrm>
              <a:off x="10519591" y="5907546"/>
              <a:ext cx="424062" cy="376935"/>
            </a:xfrm>
            <a:prstGeom prst="rect">
              <a:avLst/>
            </a:prstGeom>
          </p:spPr>
        </p:pic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C61EC528-3BF5-724D-99F8-923BB9254B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77" t="26667" r="31635" b="24000"/>
            <a:stretch/>
          </p:blipFill>
          <p:spPr>
            <a:xfrm>
              <a:off x="10513033" y="3136900"/>
              <a:ext cx="396267" cy="365582"/>
            </a:xfrm>
            <a:prstGeom prst="rect">
              <a:avLst/>
            </a:prstGeom>
          </p:spPr>
        </p:pic>
        <p:pic>
          <p:nvPicPr>
            <p:cNvPr id="87" name="图片 86">
              <a:extLst>
                <a:ext uri="{FF2B5EF4-FFF2-40B4-BE49-F238E27FC236}">
                  <a16:creationId xmlns:a16="http://schemas.microsoft.com/office/drawing/2014/main" id="{8B3CF2D9-A1A0-414C-A1A8-7CB349B8CF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36" t="26000" r="33519" b="25333"/>
            <a:stretch/>
          </p:blipFill>
          <p:spPr>
            <a:xfrm>
              <a:off x="10532793" y="4524851"/>
              <a:ext cx="393108" cy="356001"/>
            </a:xfrm>
            <a:prstGeom prst="rect">
              <a:avLst/>
            </a:prstGeom>
          </p:spPr>
        </p:pic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03A9F788-1AA7-3A42-A700-9D6CF4732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93" t="25333" r="30693" b="22666"/>
            <a:stretch/>
          </p:blipFill>
          <p:spPr>
            <a:xfrm>
              <a:off x="10519591" y="10194757"/>
              <a:ext cx="377096" cy="358701"/>
            </a:xfrm>
            <a:prstGeom prst="rect">
              <a:avLst/>
            </a:prstGeom>
          </p:spPr>
        </p:pic>
        <p:pic>
          <p:nvPicPr>
            <p:cNvPr id="89" name="图片 88">
              <a:extLst>
                <a:ext uri="{FF2B5EF4-FFF2-40B4-BE49-F238E27FC236}">
                  <a16:creationId xmlns:a16="http://schemas.microsoft.com/office/drawing/2014/main" id="{B7AE64A9-2447-6D41-8809-C5064EF3B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359697" y="6370367"/>
              <a:ext cx="357167" cy="265891"/>
            </a:xfrm>
            <a:prstGeom prst="rect">
              <a:avLst/>
            </a:prstGeom>
          </p:spPr>
        </p:pic>
        <p:pic>
          <p:nvPicPr>
            <p:cNvPr id="90" name="图片 89">
              <a:extLst>
                <a:ext uri="{FF2B5EF4-FFF2-40B4-BE49-F238E27FC236}">
                  <a16:creationId xmlns:a16="http://schemas.microsoft.com/office/drawing/2014/main" id="{0E333DB4-8C95-FF49-B812-A3688EA49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646390" y="6371814"/>
              <a:ext cx="243380" cy="230570"/>
            </a:xfrm>
            <a:prstGeom prst="rect">
              <a:avLst/>
            </a:prstGeom>
          </p:spPr>
        </p:pic>
      </p:grpSp>
      <p:pic>
        <p:nvPicPr>
          <p:cNvPr id="102" name="图片 101">
            <a:extLst>
              <a:ext uri="{FF2B5EF4-FFF2-40B4-BE49-F238E27FC236}">
                <a16:creationId xmlns:a16="http://schemas.microsoft.com/office/drawing/2014/main" id="{EDBD6F6C-CF5F-8F4C-88A3-49F2102875D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04" y="3693583"/>
            <a:ext cx="4690344" cy="263831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879EF8A8-B2F8-F54E-8C43-48C4E7989B21}"/>
              </a:ext>
            </a:extLst>
          </p:cNvPr>
          <p:cNvGrpSpPr/>
          <p:nvPr/>
        </p:nvGrpSpPr>
        <p:grpSpPr>
          <a:xfrm>
            <a:off x="7259962" y="3895798"/>
            <a:ext cx="3803073" cy="2326450"/>
            <a:chOff x="607560" y="5267516"/>
            <a:chExt cx="7948661" cy="5012833"/>
          </a:xfrm>
        </p:grpSpPr>
        <p:pic>
          <p:nvPicPr>
            <p:cNvPr id="105" name="图片 104">
              <a:extLst>
                <a:ext uri="{FF2B5EF4-FFF2-40B4-BE49-F238E27FC236}">
                  <a16:creationId xmlns:a16="http://schemas.microsoft.com/office/drawing/2014/main" id="{CD1371B5-D83F-3E43-B732-C7B7F44B4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560" y="5267516"/>
              <a:ext cx="7948661" cy="5012833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06" name="图片 105">
              <a:extLst>
                <a:ext uri="{FF2B5EF4-FFF2-40B4-BE49-F238E27FC236}">
                  <a16:creationId xmlns:a16="http://schemas.microsoft.com/office/drawing/2014/main" id="{BC80C334-7B4A-204D-A2D2-AF5D17108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1181" y="6672280"/>
              <a:ext cx="3674399" cy="2645966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2C71CE3B-950F-114E-9B6A-D8F4E48A3F5C}"/>
                </a:ext>
              </a:extLst>
            </p:cNvPr>
            <p:cNvGrpSpPr/>
            <p:nvPr/>
          </p:nvGrpSpPr>
          <p:grpSpPr>
            <a:xfrm>
              <a:off x="7556499" y="6021251"/>
              <a:ext cx="536255" cy="2697941"/>
              <a:chOff x="10319527" y="1605183"/>
              <a:chExt cx="1784945" cy="8980211"/>
            </a:xfrm>
          </p:grpSpPr>
          <p:pic>
            <p:nvPicPr>
              <p:cNvPr id="108" name="图片 107">
                <a:extLst>
                  <a:ext uri="{FF2B5EF4-FFF2-40B4-BE49-F238E27FC236}">
                    <a16:creationId xmlns:a16="http://schemas.microsoft.com/office/drawing/2014/main" id="{8212E532-A890-5649-ACF1-B329F5D60C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16" r="3665" b="11636"/>
              <a:stretch/>
            </p:blipFill>
            <p:spPr>
              <a:xfrm>
                <a:off x="10319527" y="1605183"/>
                <a:ext cx="1784945" cy="8980211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</p:pic>
          <p:grpSp>
            <p:nvGrpSpPr>
              <p:cNvPr id="109" name="组合 108">
                <a:extLst>
                  <a:ext uri="{FF2B5EF4-FFF2-40B4-BE49-F238E27FC236}">
                    <a16:creationId xmlns:a16="http://schemas.microsoft.com/office/drawing/2014/main" id="{7E0AC692-B07E-A34C-A96F-475867C2DB94}"/>
                  </a:ext>
                </a:extLst>
              </p:cNvPr>
              <p:cNvGrpSpPr/>
              <p:nvPr/>
            </p:nvGrpSpPr>
            <p:grpSpPr>
              <a:xfrm>
                <a:off x="10359697" y="1937042"/>
                <a:ext cx="583956" cy="8616416"/>
                <a:chOff x="10359697" y="1937042"/>
                <a:chExt cx="583956" cy="8616416"/>
              </a:xfrm>
            </p:grpSpPr>
            <p:pic>
              <p:nvPicPr>
                <p:cNvPr id="110" name="图片 109">
                  <a:extLst>
                    <a:ext uri="{FF2B5EF4-FFF2-40B4-BE49-F238E27FC236}">
                      <a16:creationId xmlns:a16="http://schemas.microsoft.com/office/drawing/2014/main" id="{B037FB93-03EA-754E-8AF8-C5B2CA718C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308" t="25842" r="32021" b="24158"/>
                <a:stretch/>
              </p:blipFill>
              <p:spPr>
                <a:xfrm>
                  <a:off x="10494053" y="1937042"/>
                  <a:ext cx="402633" cy="369410"/>
                </a:xfrm>
                <a:prstGeom prst="rect">
                  <a:avLst/>
                </a:prstGeom>
                <a:ln>
                  <a:solidFill>
                    <a:schemeClr val="tx2"/>
                  </a:solidFill>
                </a:ln>
              </p:spPr>
            </p:pic>
            <p:pic>
              <p:nvPicPr>
                <p:cNvPr id="111" name="图片 110">
                  <a:extLst>
                    <a:ext uri="{FF2B5EF4-FFF2-40B4-BE49-F238E27FC236}">
                      <a16:creationId xmlns:a16="http://schemas.microsoft.com/office/drawing/2014/main" id="{258A2C8B-F263-5F4D-B74A-0E2E81CFF4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693" t="25333" r="33990" b="23333"/>
                <a:stretch/>
              </p:blipFill>
              <p:spPr>
                <a:xfrm>
                  <a:off x="10538570" y="8998689"/>
                  <a:ext cx="366522" cy="345443"/>
                </a:xfrm>
                <a:prstGeom prst="rect">
                  <a:avLst/>
                </a:prstGeom>
                <a:ln>
                  <a:solidFill>
                    <a:schemeClr val="tx2"/>
                  </a:solidFill>
                </a:ln>
              </p:spPr>
            </p:pic>
            <p:pic>
              <p:nvPicPr>
                <p:cNvPr id="112" name="图片 111">
                  <a:extLst>
                    <a:ext uri="{FF2B5EF4-FFF2-40B4-BE49-F238E27FC236}">
                      <a16:creationId xmlns:a16="http://schemas.microsoft.com/office/drawing/2014/main" id="{BBBB1D73-F678-C544-994F-5456B7D26C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245" t="28666" r="10852" b="30666"/>
                <a:stretch/>
              </p:blipFill>
              <p:spPr>
                <a:xfrm>
                  <a:off x="10519591" y="5907546"/>
                  <a:ext cx="424062" cy="376935"/>
                </a:xfrm>
                <a:prstGeom prst="rect">
                  <a:avLst/>
                </a:prstGeom>
                <a:ln>
                  <a:solidFill>
                    <a:schemeClr val="tx2"/>
                  </a:solidFill>
                </a:ln>
              </p:spPr>
            </p:pic>
            <p:pic>
              <p:nvPicPr>
                <p:cNvPr id="113" name="图片 112">
                  <a:extLst>
                    <a:ext uri="{FF2B5EF4-FFF2-40B4-BE49-F238E27FC236}">
                      <a16:creationId xmlns:a16="http://schemas.microsoft.com/office/drawing/2014/main" id="{407DDD7F-69AA-B149-8512-504D120D28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577" t="26667" r="31635" b="24000"/>
                <a:stretch/>
              </p:blipFill>
              <p:spPr>
                <a:xfrm>
                  <a:off x="10513033" y="3136900"/>
                  <a:ext cx="396267" cy="365582"/>
                </a:xfrm>
                <a:prstGeom prst="rect">
                  <a:avLst/>
                </a:prstGeom>
                <a:ln>
                  <a:solidFill>
                    <a:schemeClr val="tx2"/>
                  </a:solidFill>
                </a:ln>
              </p:spPr>
            </p:pic>
            <p:pic>
              <p:nvPicPr>
                <p:cNvPr id="114" name="图片 113">
                  <a:extLst>
                    <a:ext uri="{FF2B5EF4-FFF2-40B4-BE49-F238E27FC236}">
                      <a16:creationId xmlns:a16="http://schemas.microsoft.com/office/drawing/2014/main" id="{D242B36D-98FE-BC4D-B2CF-7399B0E9EF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636" t="26000" r="33519" b="25333"/>
                <a:stretch/>
              </p:blipFill>
              <p:spPr>
                <a:xfrm>
                  <a:off x="10532793" y="4524851"/>
                  <a:ext cx="393108" cy="356001"/>
                </a:xfrm>
                <a:prstGeom prst="rect">
                  <a:avLst/>
                </a:prstGeom>
                <a:ln>
                  <a:solidFill>
                    <a:schemeClr val="tx2"/>
                  </a:solidFill>
                </a:ln>
              </p:spPr>
            </p:pic>
            <p:pic>
              <p:nvPicPr>
                <p:cNvPr id="115" name="图片 114">
                  <a:extLst>
                    <a:ext uri="{FF2B5EF4-FFF2-40B4-BE49-F238E27FC236}">
                      <a16:creationId xmlns:a16="http://schemas.microsoft.com/office/drawing/2014/main" id="{33320A22-BFA9-F24E-AC83-4E592B79BC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693" t="25333" r="30693" b="22666"/>
                <a:stretch/>
              </p:blipFill>
              <p:spPr>
                <a:xfrm>
                  <a:off x="10519591" y="10194757"/>
                  <a:ext cx="377096" cy="358701"/>
                </a:xfrm>
                <a:prstGeom prst="rect">
                  <a:avLst/>
                </a:prstGeom>
                <a:ln>
                  <a:solidFill>
                    <a:schemeClr val="tx2"/>
                  </a:solidFill>
                </a:ln>
              </p:spPr>
            </p:pic>
            <p:pic>
              <p:nvPicPr>
                <p:cNvPr id="116" name="图片 115">
                  <a:extLst>
                    <a:ext uri="{FF2B5EF4-FFF2-40B4-BE49-F238E27FC236}">
                      <a16:creationId xmlns:a16="http://schemas.microsoft.com/office/drawing/2014/main" id="{0C3B0998-7407-BC47-B942-D2ED493975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359697" y="6370367"/>
                  <a:ext cx="357167" cy="265891"/>
                </a:xfrm>
                <a:prstGeom prst="rect">
                  <a:avLst/>
                </a:prstGeom>
                <a:ln>
                  <a:solidFill>
                    <a:schemeClr val="tx2"/>
                  </a:solidFill>
                </a:ln>
              </p:spPr>
            </p:pic>
            <p:pic>
              <p:nvPicPr>
                <p:cNvPr id="117" name="图片 116">
                  <a:extLst>
                    <a:ext uri="{FF2B5EF4-FFF2-40B4-BE49-F238E27FC236}">
                      <a16:creationId xmlns:a16="http://schemas.microsoft.com/office/drawing/2014/main" id="{1A76627C-9C97-834C-8C1A-5BA1D4D3E7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646390" y="6371814"/>
                  <a:ext cx="243380" cy="230570"/>
                </a:xfrm>
                <a:prstGeom prst="rect">
                  <a:avLst/>
                </a:prstGeom>
                <a:ln>
                  <a:solidFill>
                    <a:schemeClr val="tx2"/>
                  </a:solidFill>
                </a:ln>
              </p:spPr>
            </p:pic>
          </p:grpSp>
        </p:grpSp>
      </p:grpSp>
      <p:pic>
        <p:nvPicPr>
          <p:cNvPr id="103" name="图片 102">
            <a:extLst>
              <a:ext uri="{FF2B5EF4-FFF2-40B4-BE49-F238E27FC236}">
                <a16:creationId xmlns:a16="http://schemas.microsoft.com/office/drawing/2014/main" id="{6B01C3AF-9B2D-5844-85DD-4B3F3B0F915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283189" y="4291877"/>
            <a:ext cx="2296275" cy="1484178"/>
          </a:xfrm>
          <a:prstGeom prst="rect">
            <a:avLst/>
          </a:prstGeom>
        </p:spPr>
      </p:pic>
      <p:sp>
        <p:nvSpPr>
          <p:cNvPr id="125" name="矩形 124">
            <a:extLst>
              <a:ext uri="{FF2B5EF4-FFF2-40B4-BE49-F238E27FC236}">
                <a16:creationId xmlns:a16="http://schemas.microsoft.com/office/drawing/2014/main" id="{0BB8CF05-57B2-5346-BD76-4092B01FE1FA}"/>
              </a:ext>
            </a:extLst>
          </p:cNvPr>
          <p:cNvSpPr/>
          <p:nvPr/>
        </p:nvSpPr>
        <p:spPr>
          <a:xfrm>
            <a:off x="6268893" y="6161622"/>
            <a:ext cx="331392" cy="163755"/>
          </a:xfrm>
          <a:prstGeom prst="rect">
            <a:avLst/>
          </a:prstGeom>
          <a:solidFill>
            <a:schemeClr val="bg1"/>
          </a:solidFill>
          <a:ln w="1905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12750" hangingPunct="0"/>
            <a:endParaRPr lang="zh-CN" altLang="en-US" sz="1500" dirty="0">
              <a:solidFill>
                <a:srgbClr val="000000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8" name="圆角矩形 127">
            <a:extLst>
              <a:ext uri="{FF2B5EF4-FFF2-40B4-BE49-F238E27FC236}">
                <a16:creationId xmlns:a16="http://schemas.microsoft.com/office/drawing/2014/main" id="{0B90BADB-3C8B-DA43-AA95-EBFD9F1C1CDD}"/>
              </a:ext>
            </a:extLst>
          </p:cNvPr>
          <p:cNvSpPr/>
          <p:nvPr/>
        </p:nvSpPr>
        <p:spPr>
          <a:xfrm>
            <a:off x="8209363" y="2065690"/>
            <a:ext cx="2142451" cy="1426434"/>
          </a:xfrm>
          <a:prstGeom prst="roundRect">
            <a:avLst/>
          </a:prstGeom>
          <a:noFill/>
          <a:ln w="38100">
            <a:solidFill>
              <a:srgbClr val="F2C10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29" name="文本框 303">
            <a:extLst>
              <a:ext uri="{FF2B5EF4-FFF2-40B4-BE49-F238E27FC236}">
                <a16:creationId xmlns:a16="http://schemas.microsoft.com/office/drawing/2014/main" id="{69C66270-E46D-384C-82B5-530A33576CCF}"/>
              </a:ext>
            </a:extLst>
          </p:cNvPr>
          <p:cNvSpPr txBox="1"/>
          <p:nvPr/>
        </p:nvSpPr>
        <p:spPr>
          <a:xfrm>
            <a:off x="8462132" y="2613446"/>
            <a:ext cx="1873420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48640">
              <a:lnSpc>
                <a:spcPct val="120000"/>
              </a:lnSpc>
            </a:pPr>
            <a:r>
              <a:rPr lang="zh-CN" altLang="en-US" sz="1200" b="1" dirty="0">
                <a:solidFill>
                  <a:srgbClr val="F2C1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标准成果检索</a:t>
            </a:r>
          </a:p>
        </p:txBody>
      </p:sp>
      <p:sp>
        <p:nvSpPr>
          <p:cNvPr id="130" name="圆角矩形 129">
            <a:extLst>
              <a:ext uri="{FF2B5EF4-FFF2-40B4-BE49-F238E27FC236}">
                <a16:creationId xmlns:a16="http://schemas.microsoft.com/office/drawing/2014/main" id="{77421DA2-D7E7-5D43-8EC1-5F36EAE5D9A0}"/>
              </a:ext>
            </a:extLst>
          </p:cNvPr>
          <p:cNvSpPr/>
          <p:nvPr/>
        </p:nvSpPr>
        <p:spPr>
          <a:xfrm>
            <a:off x="8229239" y="4255545"/>
            <a:ext cx="2296275" cy="1530132"/>
          </a:xfrm>
          <a:prstGeom prst="roundRect">
            <a:avLst/>
          </a:prstGeom>
          <a:noFill/>
          <a:ln w="38100">
            <a:solidFill>
              <a:srgbClr val="F2C10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31" name="文本框 303">
            <a:extLst>
              <a:ext uri="{FF2B5EF4-FFF2-40B4-BE49-F238E27FC236}">
                <a16:creationId xmlns:a16="http://schemas.microsoft.com/office/drawing/2014/main" id="{1EE03508-2581-4346-99DD-9879046CA620}"/>
              </a:ext>
            </a:extLst>
          </p:cNvPr>
          <p:cNvSpPr txBox="1"/>
          <p:nvPr/>
        </p:nvSpPr>
        <p:spPr>
          <a:xfrm>
            <a:off x="8384762" y="4894101"/>
            <a:ext cx="1873420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48640">
              <a:lnSpc>
                <a:spcPct val="120000"/>
              </a:lnSpc>
            </a:pPr>
            <a:r>
              <a:rPr lang="zh-CN" altLang="en-US" sz="1200" b="1" dirty="0">
                <a:solidFill>
                  <a:srgbClr val="F2C1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标准成果应用</a:t>
            </a:r>
          </a:p>
        </p:txBody>
      </p:sp>
      <p:sp>
        <p:nvSpPr>
          <p:cNvPr id="132" name="圆角矩形 131">
            <a:extLst>
              <a:ext uri="{FF2B5EF4-FFF2-40B4-BE49-F238E27FC236}">
                <a16:creationId xmlns:a16="http://schemas.microsoft.com/office/drawing/2014/main" id="{D329B0F2-1E84-124C-B8C0-860F753C0535}"/>
              </a:ext>
            </a:extLst>
          </p:cNvPr>
          <p:cNvSpPr/>
          <p:nvPr/>
        </p:nvSpPr>
        <p:spPr>
          <a:xfrm>
            <a:off x="1685301" y="4587205"/>
            <a:ext cx="3827555" cy="1682352"/>
          </a:xfrm>
          <a:prstGeom prst="roundRect">
            <a:avLst/>
          </a:prstGeom>
          <a:noFill/>
          <a:ln w="38100">
            <a:solidFill>
              <a:srgbClr val="F2C10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33" name="文本框 303">
            <a:extLst>
              <a:ext uri="{FF2B5EF4-FFF2-40B4-BE49-F238E27FC236}">
                <a16:creationId xmlns:a16="http://schemas.microsoft.com/office/drawing/2014/main" id="{183DD3D8-A393-544A-AB49-3C420A24F9C8}"/>
              </a:ext>
            </a:extLst>
          </p:cNvPr>
          <p:cNvSpPr txBox="1"/>
          <p:nvPr/>
        </p:nvSpPr>
        <p:spPr>
          <a:xfrm>
            <a:off x="2460632" y="5162860"/>
            <a:ext cx="1873420" cy="328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48640">
              <a:lnSpc>
                <a:spcPct val="120000"/>
              </a:lnSpc>
            </a:pPr>
            <a:r>
              <a:rPr lang="zh-CN" altLang="en-US" sz="1400" b="1" dirty="0">
                <a:solidFill>
                  <a:srgbClr val="F2C1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标准成果管理</a:t>
            </a: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10AAF26A-06AD-BC49-B415-101FED44F1A6}"/>
              </a:ext>
            </a:extLst>
          </p:cNvPr>
          <p:cNvSpPr/>
          <p:nvPr/>
        </p:nvSpPr>
        <p:spPr>
          <a:xfrm>
            <a:off x="6421839" y="3188004"/>
            <a:ext cx="603318" cy="256672"/>
          </a:xfrm>
          <a:prstGeom prst="rect">
            <a:avLst/>
          </a:prstGeom>
          <a:noFill/>
          <a:ln w="1905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12750" hangingPunct="0"/>
            <a:endParaRPr lang="zh-CN" altLang="en-US" sz="1500" dirty="0">
              <a:solidFill>
                <a:srgbClr val="000000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CD51768D-23CE-6548-BBC2-9B961D270B3C}"/>
              </a:ext>
            </a:extLst>
          </p:cNvPr>
          <p:cNvSpPr/>
          <p:nvPr/>
        </p:nvSpPr>
        <p:spPr>
          <a:xfrm>
            <a:off x="6440221" y="4512545"/>
            <a:ext cx="603318" cy="172722"/>
          </a:xfrm>
          <a:prstGeom prst="rect">
            <a:avLst/>
          </a:prstGeom>
          <a:noFill/>
          <a:ln w="1905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12750" hangingPunct="0"/>
            <a:endParaRPr lang="zh-CN" altLang="en-US" sz="1500" dirty="0">
              <a:solidFill>
                <a:srgbClr val="000000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E357D3F1-F3AF-254F-A0DA-8CAA82CA2904}"/>
              </a:ext>
            </a:extLst>
          </p:cNvPr>
          <p:cNvSpPr/>
          <p:nvPr/>
        </p:nvSpPr>
        <p:spPr>
          <a:xfrm>
            <a:off x="6437591" y="4746993"/>
            <a:ext cx="603318" cy="172722"/>
          </a:xfrm>
          <a:prstGeom prst="rect">
            <a:avLst/>
          </a:prstGeom>
          <a:noFill/>
          <a:ln w="1905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12750" hangingPunct="0"/>
            <a:endParaRPr lang="zh-CN" altLang="en-US" sz="1500" dirty="0">
              <a:solidFill>
                <a:srgbClr val="000000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25381696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2F3ADF9-F2AE-47BD-B4C2-4A555FB67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64" y="1001756"/>
            <a:ext cx="8423126" cy="4921377"/>
          </a:xfrm>
          <a:prstGeom prst="rect">
            <a:avLst/>
          </a:prstGeom>
        </p:spPr>
      </p:pic>
      <p:sp>
        <p:nvSpPr>
          <p:cNvPr id="24" name="圆角矩形标注 67">
            <a:extLst>
              <a:ext uri="{FF2B5EF4-FFF2-40B4-BE49-F238E27FC236}">
                <a16:creationId xmlns:a16="http://schemas.microsoft.com/office/drawing/2014/main" id="{4252B1D6-DA9F-D048-A2BA-25789205F53F}"/>
              </a:ext>
            </a:extLst>
          </p:cNvPr>
          <p:cNvSpPr/>
          <p:nvPr/>
        </p:nvSpPr>
        <p:spPr>
          <a:xfrm>
            <a:off x="9305458" y="1501836"/>
            <a:ext cx="2105788" cy="882776"/>
          </a:xfrm>
          <a:prstGeom prst="wedgeRoundRectCallout">
            <a:avLst>
              <a:gd name="adj1" fmla="val -68288"/>
              <a:gd name="adj2" fmla="val -32397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36000" tIns="0" rIns="18000" bIns="0" rtlCol="0" anchor="ctr"/>
          <a:lstStyle/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1</a:t>
            </a:r>
            <a:r>
              <a:rPr lang="zh-CN" altLang="en-US" sz="1000" dirty="0"/>
              <a:t>、侧边栏选择 厨卫</a:t>
            </a:r>
            <a:r>
              <a:rPr lang="en-US" altLang="zh-CN" sz="1000" dirty="0"/>
              <a:t>-</a:t>
            </a:r>
            <a:r>
              <a:rPr lang="zh-CN" altLang="en-US" sz="1000" dirty="0"/>
              <a:t>厨房设计</a:t>
            </a:r>
            <a:endParaRPr lang="en-US" altLang="zh-CN" sz="1000" dirty="0"/>
          </a:p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2</a:t>
            </a:r>
            <a:r>
              <a:rPr lang="zh-CN" altLang="en-US" sz="1000" dirty="0"/>
              <a:t>、弹出厨房设计对话框</a:t>
            </a:r>
            <a:endParaRPr lang="en-US" altLang="zh-CN" sz="1000" dirty="0"/>
          </a:p>
        </p:txBody>
      </p:sp>
      <p:sp>
        <p:nvSpPr>
          <p:cNvPr id="28" name="圆角矩形标注 67">
            <a:extLst>
              <a:ext uri="{FF2B5EF4-FFF2-40B4-BE49-F238E27FC236}">
                <a16:creationId xmlns:a16="http://schemas.microsoft.com/office/drawing/2014/main" id="{127F0ADE-F6B5-EB40-B510-918E1C311167}"/>
              </a:ext>
            </a:extLst>
          </p:cNvPr>
          <p:cNvSpPr/>
          <p:nvPr/>
        </p:nvSpPr>
        <p:spPr>
          <a:xfrm>
            <a:off x="9305458" y="2517001"/>
            <a:ext cx="2105788" cy="1410303"/>
          </a:xfrm>
          <a:prstGeom prst="wedgeRoundRectCallout">
            <a:avLst>
              <a:gd name="adj1" fmla="val -68288"/>
              <a:gd name="adj2" fmla="val -32397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36000" tIns="0" rIns="18000" bIns="0" rtlCol="0" anchor="ctr"/>
          <a:lstStyle/>
          <a:p>
            <a:pPr lvl="0" algn="l">
              <a:lnSpc>
                <a:spcPct val="150000"/>
              </a:lnSpc>
            </a:pPr>
            <a:r>
              <a:rPr lang="en-US" altLang="zh-CN" sz="1000" dirty="0"/>
              <a:t>3</a:t>
            </a:r>
            <a:r>
              <a:rPr lang="zh-CN" altLang="en-US" sz="1000" dirty="0"/>
              <a:t>、点击厨房范围按钮，在</a:t>
            </a:r>
            <a:r>
              <a:rPr lang="en-US" altLang="zh-CN" sz="1000" dirty="0"/>
              <a:t>CAD</a:t>
            </a:r>
            <a:r>
              <a:rPr lang="zh-CN" altLang="en-US" sz="1000" dirty="0"/>
              <a:t>上选择厨房范围</a:t>
            </a:r>
            <a:endParaRPr lang="en-US" altLang="zh-CN" sz="1000" dirty="0"/>
          </a:p>
          <a:p>
            <a:pPr lvl="0" algn="l">
              <a:lnSpc>
                <a:spcPct val="150000"/>
              </a:lnSpc>
            </a:pPr>
            <a:r>
              <a:rPr lang="en-US" altLang="zh-CN" sz="1000" dirty="0"/>
              <a:t>4</a:t>
            </a:r>
            <a:r>
              <a:rPr lang="zh-CN" altLang="en-US" sz="1000" dirty="0"/>
              <a:t>、点击厨房门方向和厨房窗方向</a:t>
            </a:r>
            <a:endParaRPr lang="en-US" altLang="zh-CN" sz="1000" dirty="0"/>
          </a:p>
          <a:p>
            <a:pPr lvl="0" algn="l">
              <a:lnSpc>
                <a:spcPct val="150000"/>
              </a:lnSpc>
            </a:pPr>
            <a:r>
              <a:rPr lang="en-US" altLang="zh-CN" sz="1000" dirty="0"/>
              <a:t>5</a:t>
            </a:r>
            <a:r>
              <a:rPr lang="zh-CN" altLang="en-US" sz="1000" dirty="0"/>
              <a:t>、选择厨房类型和是否含排气道</a:t>
            </a:r>
            <a:endParaRPr lang="en-US" altLang="zh-CN" sz="1000" dirty="0"/>
          </a:p>
          <a:p>
            <a:pPr lvl="0" algn="l">
              <a:lnSpc>
                <a:spcPct val="150000"/>
              </a:lnSpc>
            </a:pPr>
            <a:r>
              <a:rPr lang="en-US" altLang="zh-CN" sz="1000" dirty="0"/>
              <a:t>6</a:t>
            </a:r>
            <a:r>
              <a:rPr lang="zh-CN" altLang="en-US" sz="1000" dirty="0"/>
              <a:t>、搜索原型</a:t>
            </a:r>
            <a:endParaRPr lang="en-US" altLang="zh-CN" sz="1000" dirty="0"/>
          </a:p>
        </p:txBody>
      </p:sp>
      <p:sp>
        <p:nvSpPr>
          <p:cNvPr id="29" name="圆角矩形标注 67">
            <a:extLst>
              <a:ext uri="{FF2B5EF4-FFF2-40B4-BE49-F238E27FC236}">
                <a16:creationId xmlns:a16="http://schemas.microsoft.com/office/drawing/2014/main" id="{D6B3D851-E7B0-D14E-8DB0-42F93E4AA494}"/>
              </a:ext>
            </a:extLst>
          </p:cNvPr>
          <p:cNvSpPr/>
          <p:nvPr/>
        </p:nvSpPr>
        <p:spPr>
          <a:xfrm>
            <a:off x="9305458" y="4070116"/>
            <a:ext cx="2105788" cy="995836"/>
          </a:xfrm>
          <a:prstGeom prst="wedgeRoundRectCallout">
            <a:avLst>
              <a:gd name="adj1" fmla="val -68288"/>
              <a:gd name="adj2" fmla="val -32397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36000" tIns="0" rIns="18000" bIns="0" rtlCol="0" anchor="ctr"/>
          <a:lstStyle/>
          <a:p>
            <a:pPr lvl="0" algn="l">
              <a:lnSpc>
                <a:spcPct val="150000"/>
              </a:lnSpc>
            </a:pPr>
            <a:r>
              <a:rPr lang="en-US" altLang="zh-CN" sz="1000" dirty="0"/>
              <a:t>7</a:t>
            </a:r>
            <a:r>
              <a:rPr lang="zh-CN" altLang="en-US" sz="1000" dirty="0"/>
              <a:t>、设置厨房水盆类型、冰箱类型、灶台类型等属性参卫生间数</a:t>
            </a:r>
            <a:endParaRPr lang="en-US" altLang="zh-CN" sz="1000" dirty="0"/>
          </a:p>
          <a:p>
            <a:pPr lvl="0" algn="l">
              <a:lnSpc>
                <a:spcPct val="150000"/>
              </a:lnSpc>
            </a:pPr>
            <a:r>
              <a:rPr lang="en-US" altLang="zh-CN" sz="1000" dirty="0"/>
              <a:t>8</a:t>
            </a:r>
            <a:r>
              <a:rPr lang="zh-CN" altLang="en-US" sz="1000" dirty="0"/>
              <a:t>、设置厨房烟道信息</a:t>
            </a:r>
            <a:endParaRPr lang="en-US" altLang="zh-CN" sz="1000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A1D2A19A-F223-4D00-A197-2A1F53F29726}"/>
              </a:ext>
            </a:extLst>
          </p:cNvPr>
          <p:cNvSpPr/>
          <p:nvPr/>
        </p:nvSpPr>
        <p:spPr>
          <a:xfrm>
            <a:off x="5267908" y="2773256"/>
            <a:ext cx="2098092" cy="1463463"/>
          </a:xfrm>
          <a:prstGeom prst="roundRect">
            <a:avLst>
              <a:gd name="adj" fmla="val 7032"/>
            </a:avLst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13" name="圆角矩形标注 67">
            <a:extLst>
              <a:ext uri="{FF2B5EF4-FFF2-40B4-BE49-F238E27FC236}">
                <a16:creationId xmlns:a16="http://schemas.microsoft.com/office/drawing/2014/main" id="{75031C45-0294-4C3D-BE81-65BD1E8C3B7E}"/>
              </a:ext>
            </a:extLst>
          </p:cNvPr>
          <p:cNvSpPr/>
          <p:nvPr/>
        </p:nvSpPr>
        <p:spPr>
          <a:xfrm>
            <a:off x="9305458" y="5208764"/>
            <a:ext cx="2105788" cy="833449"/>
          </a:xfrm>
          <a:prstGeom prst="wedgeRoundRectCallout">
            <a:avLst>
              <a:gd name="adj1" fmla="val -68288"/>
              <a:gd name="adj2" fmla="val -32397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36000" tIns="0" rIns="18000" bIns="0" rtlCol="0" anchor="ctr"/>
          <a:lstStyle/>
          <a:p>
            <a:pPr lvl="0" algn="l">
              <a:lnSpc>
                <a:spcPct val="150000"/>
              </a:lnSpc>
            </a:pPr>
            <a:r>
              <a:rPr lang="en-US" altLang="zh-CN" sz="1000" dirty="0"/>
              <a:t>9</a:t>
            </a:r>
            <a:r>
              <a:rPr lang="zh-CN" altLang="en-US" sz="1000" dirty="0"/>
              <a:t>、设置视图是否镜像</a:t>
            </a:r>
            <a:endParaRPr lang="en-US" altLang="zh-CN" sz="1000" dirty="0"/>
          </a:p>
          <a:p>
            <a:pPr lvl="0" algn="l">
              <a:lnSpc>
                <a:spcPct val="150000"/>
              </a:lnSpc>
            </a:pPr>
            <a:r>
              <a:rPr lang="en-US" altLang="zh-CN" sz="1000" dirty="0"/>
              <a:t>10</a:t>
            </a:r>
            <a:r>
              <a:rPr lang="zh-CN" altLang="en-US" sz="1000" dirty="0"/>
              <a:t>、点击插入按钮生成厨房设计</a:t>
            </a:r>
            <a:endParaRPr lang="en-US" altLang="zh-CN" sz="1000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E5F5210-EB6B-41F4-8C09-230A44392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CAD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端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厨房生成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BE47DD-57BD-474F-A2B2-4A9AF5731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517" y="2965606"/>
            <a:ext cx="1023750" cy="570043"/>
          </a:xfrm>
          <a:prstGeom prst="rect">
            <a:avLst/>
          </a:prstGeom>
        </p:spPr>
      </p:pic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449DF5AF-761A-4914-B743-D8510765FA4F}"/>
              </a:ext>
            </a:extLst>
          </p:cNvPr>
          <p:cNvSpPr/>
          <p:nvPr/>
        </p:nvSpPr>
        <p:spPr>
          <a:xfrm>
            <a:off x="1441863" y="2945287"/>
            <a:ext cx="610457" cy="177220"/>
          </a:xfrm>
          <a:prstGeom prst="roundRect">
            <a:avLst/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CBDF0D-52FD-4B4F-871C-D577A7D6B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0733" y="2156808"/>
            <a:ext cx="3040644" cy="2236664"/>
          </a:xfrm>
          <a:prstGeom prst="rect">
            <a:avLst/>
          </a:prstGeom>
        </p:spPr>
      </p:pic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6DB8326E-94D2-426F-B0B0-26540C0A62CB}"/>
              </a:ext>
            </a:extLst>
          </p:cNvPr>
          <p:cNvSpPr/>
          <p:nvPr/>
        </p:nvSpPr>
        <p:spPr>
          <a:xfrm>
            <a:off x="2150734" y="2148804"/>
            <a:ext cx="3047296" cy="2264988"/>
          </a:xfrm>
          <a:prstGeom prst="roundRect">
            <a:avLst>
              <a:gd name="adj" fmla="val 7032"/>
            </a:avLst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73489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2394709-6386-4737-A800-8B4D10EC6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55" y="1065613"/>
            <a:ext cx="8421887" cy="4926568"/>
          </a:xfrm>
          <a:prstGeom prst="rect">
            <a:avLst/>
          </a:prstGeom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A1D2A19A-F223-4D00-A197-2A1F53F29726}"/>
              </a:ext>
            </a:extLst>
          </p:cNvPr>
          <p:cNvSpPr/>
          <p:nvPr/>
        </p:nvSpPr>
        <p:spPr>
          <a:xfrm>
            <a:off x="5804244" y="2918321"/>
            <a:ext cx="1490636" cy="2135055"/>
          </a:xfrm>
          <a:prstGeom prst="roundRect">
            <a:avLst>
              <a:gd name="adj" fmla="val 7032"/>
            </a:avLst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13" name="圆角矩形标注 67">
            <a:extLst>
              <a:ext uri="{FF2B5EF4-FFF2-40B4-BE49-F238E27FC236}">
                <a16:creationId xmlns:a16="http://schemas.microsoft.com/office/drawing/2014/main" id="{2B4A89BB-7713-49F5-B320-265C8A9521F8}"/>
              </a:ext>
            </a:extLst>
          </p:cNvPr>
          <p:cNvSpPr/>
          <p:nvPr/>
        </p:nvSpPr>
        <p:spPr>
          <a:xfrm>
            <a:off x="9272801" y="1501836"/>
            <a:ext cx="2105788" cy="820023"/>
          </a:xfrm>
          <a:prstGeom prst="wedgeRoundRectCallout">
            <a:avLst>
              <a:gd name="adj1" fmla="val -68288"/>
              <a:gd name="adj2" fmla="val -32397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36000" tIns="0" rIns="18000" bIns="0" rtlCol="0" anchor="ctr"/>
          <a:lstStyle/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1</a:t>
            </a:r>
            <a:r>
              <a:rPr lang="zh-CN" altLang="en-US" sz="1000" dirty="0"/>
              <a:t>、侧边栏选择 厨卫</a:t>
            </a:r>
            <a:r>
              <a:rPr lang="en-US" altLang="zh-CN" sz="1000" dirty="0"/>
              <a:t>-</a:t>
            </a:r>
            <a:r>
              <a:rPr lang="zh-CN" altLang="en-US" sz="1000" dirty="0"/>
              <a:t>卫生间设计</a:t>
            </a:r>
            <a:endParaRPr lang="en-US" altLang="zh-CN" sz="1000" dirty="0"/>
          </a:p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2</a:t>
            </a:r>
            <a:r>
              <a:rPr lang="zh-CN" altLang="en-US" sz="1000" dirty="0"/>
              <a:t>、弹出卫生间设计对话框</a:t>
            </a:r>
            <a:endParaRPr lang="en-US" altLang="zh-CN" sz="1000" dirty="0"/>
          </a:p>
        </p:txBody>
      </p:sp>
      <p:sp>
        <p:nvSpPr>
          <p:cNvPr id="14" name="圆角矩形标注 67">
            <a:extLst>
              <a:ext uri="{FF2B5EF4-FFF2-40B4-BE49-F238E27FC236}">
                <a16:creationId xmlns:a16="http://schemas.microsoft.com/office/drawing/2014/main" id="{522A8943-0F5C-4D22-AB39-FFCE30F6D8A6}"/>
              </a:ext>
            </a:extLst>
          </p:cNvPr>
          <p:cNvSpPr/>
          <p:nvPr/>
        </p:nvSpPr>
        <p:spPr>
          <a:xfrm>
            <a:off x="9243292" y="2454252"/>
            <a:ext cx="2105788" cy="1410303"/>
          </a:xfrm>
          <a:prstGeom prst="wedgeRoundRectCallout">
            <a:avLst>
              <a:gd name="adj1" fmla="val -68288"/>
              <a:gd name="adj2" fmla="val -32397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36000" tIns="0" rIns="18000" bIns="0" rtlCol="0" anchor="ctr"/>
          <a:lstStyle/>
          <a:p>
            <a:pPr lvl="0" algn="l">
              <a:lnSpc>
                <a:spcPct val="150000"/>
              </a:lnSpc>
            </a:pPr>
            <a:r>
              <a:rPr lang="en-US" altLang="zh-CN" sz="1000" dirty="0"/>
              <a:t>3</a:t>
            </a:r>
            <a:r>
              <a:rPr lang="zh-CN" altLang="en-US" sz="1000" dirty="0"/>
              <a:t>、点击卫生间范围按钮，在</a:t>
            </a:r>
            <a:r>
              <a:rPr lang="en-US" altLang="zh-CN" sz="1000" dirty="0"/>
              <a:t>CAD</a:t>
            </a:r>
            <a:r>
              <a:rPr lang="zh-CN" altLang="en-US" sz="1000" dirty="0"/>
              <a:t>上选择卫生间范围</a:t>
            </a:r>
            <a:endParaRPr lang="en-US" altLang="zh-CN" sz="1000" dirty="0"/>
          </a:p>
          <a:p>
            <a:pPr lvl="0" algn="l">
              <a:lnSpc>
                <a:spcPct val="150000"/>
              </a:lnSpc>
            </a:pPr>
            <a:r>
              <a:rPr lang="en-US" altLang="zh-CN" sz="1000" dirty="0"/>
              <a:t>4</a:t>
            </a:r>
            <a:r>
              <a:rPr lang="zh-CN" altLang="en-US" sz="1000" dirty="0"/>
              <a:t>、点击卫生间门方向和窗方向</a:t>
            </a:r>
            <a:endParaRPr lang="en-US" altLang="zh-CN" sz="1000" dirty="0"/>
          </a:p>
          <a:p>
            <a:pPr lvl="0" algn="l">
              <a:lnSpc>
                <a:spcPct val="150000"/>
              </a:lnSpc>
            </a:pPr>
            <a:r>
              <a:rPr lang="en-US" altLang="zh-CN" sz="1000" dirty="0"/>
              <a:t>5</a:t>
            </a:r>
            <a:r>
              <a:rPr lang="zh-CN" altLang="en-US" sz="1000" dirty="0"/>
              <a:t>、选择卫生间类型和是否含排气道</a:t>
            </a:r>
            <a:endParaRPr lang="en-US" altLang="zh-CN" sz="1000" dirty="0"/>
          </a:p>
          <a:p>
            <a:pPr lvl="0" algn="l">
              <a:lnSpc>
                <a:spcPct val="150000"/>
              </a:lnSpc>
            </a:pPr>
            <a:r>
              <a:rPr lang="en-US" altLang="zh-CN" sz="1000" dirty="0"/>
              <a:t>6</a:t>
            </a:r>
            <a:r>
              <a:rPr lang="zh-CN" altLang="en-US" sz="1000" dirty="0"/>
              <a:t>、搜索原型</a:t>
            </a:r>
            <a:endParaRPr lang="en-US" altLang="zh-CN" sz="1000" dirty="0"/>
          </a:p>
        </p:txBody>
      </p:sp>
      <p:sp>
        <p:nvSpPr>
          <p:cNvPr id="16" name="圆角矩形标注 67">
            <a:extLst>
              <a:ext uri="{FF2B5EF4-FFF2-40B4-BE49-F238E27FC236}">
                <a16:creationId xmlns:a16="http://schemas.microsoft.com/office/drawing/2014/main" id="{78A0A45E-8E32-4804-8801-2B73510D1442}"/>
              </a:ext>
            </a:extLst>
          </p:cNvPr>
          <p:cNvSpPr/>
          <p:nvPr/>
        </p:nvSpPr>
        <p:spPr>
          <a:xfrm>
            <a:off x="9243292" y="4007367"/>
            <a:ext cx="2105788" cy="995836"/>
          </a:xfrm>
          <a:prstGeom prst="wedgeRoundRectCallout">
            <a:avLst>
              <a:gd name="adj1" fmla="val -68288"/>
              <a:gd name="adj2" fmla="val -32397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36000" tIns="0" rIns="18000" bIns="0" rtlCol="0" anchor="ctr"/>
          <a:lstStyle/>
          <a:p>
            <a:pPr lvl="0" algn="l">
              <a:lnSpc>
                <a:spcPct val="150000"/>
              </a:lnSpc>
            </a:pPr>
            <a:r>
              <a:rPr lang="en-US" altLang="zh-CN" sz="1000" dirty="0"/>
              <a:t>7</a:t>
            </a:r>
            <a:r>
              <a:rPr lang="zh-CN" altLang="en-US" sz="1000" dirty="0"/>
              <a:t>、设置卫生间台盆类型、马桶类型、盥洗区类型等属性参数</a:t>
            </a:r>
            <a:endParaRPr lang="en-US" altLang="zh-CN" sz="1000" dirty="0"/>
          </a:p>
          <a:p>
            <a:pPr lvl="0" algn="l">
              <a:lnSpc>
                <a:spcPct val="150000"/>
              </a:lnSpc>
            </a:pPr>
            <a:r>
              <a:rPr lang="en-US" altLang="zh-CN" sz="1000" dirty="0"/>
              <a:t>8</a:t>
            </a:r>
            <a:r>
              <a:rPr lang="zh-CN" altLang="en-US" sz="1000" dirty="0"/>
              <a:t>、设置卫生间烟道信息</a:t>
            </a:r>
          </a:p>
        </p:txBody>
      </p:sp>
      <p:sp>
        <p:nvSpPr>
          <p:cNvPr id="19" name="圆角矩形标注 67">
            <a:extLst>
              <a:ext uri="{FF2B5EF4-FFF2-40B4-BE49-F238E27FC236}">
                <a16:creationId xmlns:a16="http://schemas.microsoft.com/office/drawing/2014/main" id="{64946A90-4C5F-4BF9-AADF-99637E5FA7BE}"/>
              </a:ext>
            </a:extLst>
          </p:cNvPr>
          <p:cNvSpPr/>
          <p:nvPr/>
        </p:nvSpPr>
        <p:spPr>
          <a:xfrm>
            <a:off x="9272801" y="5154977"/>
            <a:ext cx="2105788" cy="833449"/>
          </a:xfrm>
          <a:prstGeom prst="wedgeRoundRectCallout">
            <a:avLst>
              <a:gd name="adj1" fmla="val -68288"/>
              <a:gd name="adj2" fmla="val -32397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36000" tIns="0" rIns="18000" bIns="0" rtlCol="0" anchor="ctr"/>
          <a:lstStyle/>
          <a:p>
            <a:pPr lvl="0" algn="l">
              <a:lnSpc>
                <a:spcPct val="150000"/>
              </a:lnSpc>
            </a:pPr>
            <a:r>
              <a:rPr lang="en-US" altLang="zh-CN" sz="1000" dirty="0"/>
              <a:t>9</a:t>
            </a:r>
            <a:r>
              <a:rPr lang="zh-CN" altLang="en-US" sz="1000" dirty="0"/>
              <a:t>、设置视图是否镜像</a:t>
            </a:r>
            <a:endParaRPr lang="en-US" altLang="zh-CN" sz="1000" dirty="0"/>
          </a:p>
          <a:p>
            <a:pPr lvl="0" algn="l">
              <a:lnSpc>
                <a:spcPct val="150000"/>
              </a:lnSpc>
            </a:pPr>
            <a:r>
              <a:rPr lang="en-US" altLang="zh-CN" sz="1000" dirty="0"/>
              <a:t>10</a:t>
            </a:r>
            <a:r>
              <a:rPr lang="zh-CN" altLang="en-US" sz="1000" dirty="0"/>
              <a:t>、点击插入按钮生成卫生间设计</a:t>
            </a:r>
            <a:endParaRPr lang="en-US" altLang="zh-CN" sz="10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4E1D1B4-5550-4269-87D8-6A6AFD14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CAD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端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卫生间生成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807FE95-FCCD-4271-8208-B704BDF41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425" y="2965606"/>
            <a:ext cx="1023750" cy="570043"/>
          </a:xfrm>
          <a:prstGeom prst="rect">
            <a:avLst/>
          </a:prstGeom>
        </p:spPr>
      </p:pic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A867BDD5-FABE-478D-ADB6-C756C19F5F1E}"/>
              </a:ext>
            </a:extLst>
          </p:cNvPr>
          <p:cNvSpPr/>
          <p:nvPr/>
        </p:nvSpPr>
        <p:spPr>
          <a:xfrm>
            <a:off x="1519187" y="3162017"/>
            <a:ext cx="610457" cy="177220"/>
          </a:xfrm>
          <a:prstGeom prst="roundRect">
            <a:avLst/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F3577F-0FB1-4731-B0CD-43690713E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8145" y="2270918"/>
            <a:ext cx="3040644" cy="2236664"/>
          </a:xfrm>
          <a:prstGeom prst="rect">
            <a:avLst/>
          </a:prstGeom>
        </p:spPr>
      </p:pic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6DB8326E-94D2-426F-B0B0-26540C0A62CB}"/>
              </a:ext>
            </a:extLst>
          </p:cNvPr>
          <p:cNvSpPr/>
          <p:nvPr/>
        </p:nvSpPr>
        <p:spPr>
          <a:xfrm>
            <a:off x="2258154" y="2205476"/>
            <a:ext cx="3214699" cy="2413931"/>
          </a:xfrm>
          <a:prstGeom prst="roundRect">
            <a:avLst>
              <a:gd name="adj" fmla="val 7032"/>
            </a:avLst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61903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61B23BD-B1D7-403B-82FD-71E07A8B5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86" y="1064658"/>
            <a:ext cx="8448313" cy="4936093"/>
          </a:xfrm>
          <a:prstGeom prst="rect">
            <a:avLst/>
          </a:prstGeom>
        </p:spPr>
      </p:pic>
      <p:sp>
        <p:nvSpPr>
          <p:cNvPr id="24" name="圆角矩形标注 67">
            <a:extLst>
              <a:ext uri="{FF2B5EF4-FFF2-40B4-BE49-F238E27FC236}">
                <a16:creationId xmlns:a16="http://schemas.microsoft.com/office/drawing/2014/main" id="{4252B1D6-DA9F-D048-A2BA-25789205F53F}"/>
              </a:ext>
            </a:extLst>
          </p:cNvPr>
          <p:cNvSpPr/>
          <p:nvPr/>
        </p:nvSpPr>
        <p:spPr>
          <a:xfrm>
            <a:off x="9321787" y="1501836"/>
            <a:ext cx="2105788" cy="1160682"/>
          </a:xfrm>
          <a:prstGeom prst="wedgeRoundRectCallout">
            <a:avLst>
              <a:gd name="adj1" fmla="val -68288"/>
              <a:gd name="adj2" fmla="val -32397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36000" tIns="0" rIns="18000" bIns="0" rtlCol="0" anchor="ctr"/>
          <a:lstStyle/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1</a:t>
            </a:r>
            <a:r>
              <a:rPr lang="zh-CN" altLang="en-US" sz="1000" dirty="0"/>
              <a:t>、侧边栏选择空调</a:t>
            </a:r>
            <a:endParaRPr lang="en-US" altLang="zh-CN" sz="1000" dirty="0"/>
          </a:p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2</a:t>
            </a:r>
            <a:r>
              <a:rPr lang="zh-CN" altLang="en-US" sz="1000" dirty="0"/>
              <a:t>、弹出空调设计对话框</a:t>
            </a:r>
            <a:endParaRPr lang="en-US" altLang="zh-CN" sz="1000" dirty="0"/>
          </a:p>
        </p:txBody>
      </p:sp>
      <p:sp>
        <p:nvSpPr>
          <p:cNvPr id="28" name="圆角矩形标注 67">
            <a:extLst>
              <a:ext uri="{FF2B5EF4-FFF2-40B4-BE49-F238E27FC236}">
                <a16:creationId xmlns:a16="http://schemas.microsoft.com/office/drawing/2014/main" id="{127F0ADE-F6B5-EB40-B510-918E1C311167}"/>
              </a:ext>
            </a:extLst>
          </p:cNvPr>
          <p:cNvSpPr/>
          <p:nvPr/>
        </p:nvSpPr>
        <p:spPr>
          <a:xfrm>
            <a:off x="9321787" y="2841813"/>
            <a:ext cx="2105788" cy="1160682"/>
          </a:xfrm>
          <a:prstGeom prst="wedgeRoundRectCallout">
            <a:avLst>
              <a:gd name="adj1" fmla="val -68288"/>
              <a:gd name="adj2" fmla="val -32397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36000" tIns="0" rIns="18000" bIns="0" rtlCol="0" anchor="ctr"/>
          <a:lstStyle/>
          <a:p>
            <a:pPr lvl="0" algn="l">
              <a:lnSpc>
                <a:spcPct val="150000"/>
              </a:lnSpc>
            </a:pPr>
            <a:r>
              <a:rPr lang="en-US" altLang="zh-CN" sz="1000" dirty="0"/>
              <a:t>3</a:t>
            </a:r>
            <a:r>
              <a:rPr lang="zh-CN" altLang="en-US" sz="1000" dirty="0"/>
              <a:t>、选择空调匹数、空调水管位置、是否含冷凝水管及冷凝水管位置</a:t>
            </a:r>
            <a:endParaRPr lang="en-US" altLang="zh-CN" sz="1000" dirty="0"/>
          </a:p>
          <a:p>
            <a:pPr algn="l">
              <a:lnSpc>
                <a:spcPct val="150000"/>
              </a:lnSpc>
            </a:pPr>
            <a:r>
              <a:rPr lang="en-US" altLang="zh-CN" sz="1000" dirty="0"/>
              <a:t>4</a:t>
            </a:r>
            <a:r>
              <a:rPr lang="zh-CN" altLang="en-US" sz="1000" dirty="0"/>
              <a:t>、设置视图是否左右、上下镜像</a:t>
            </a:r>
            <a:endParaRPr lang="en-US" altLang="zh-CN" sz="1000" dirty="0"/>
          </a:p>
        </p:txBody>
      </p:sp>
      <p:sp>
        <p:nvSpPr>
          <p:cNvPr id="29" name="圆角矩形标注 67">
            <a:extLst>
              <a:ext uri="{FF2B5EF4-FFF2-40B4-BE49-F238E27FC236}">
                <a16:creationId xmlns:a16="http://schemas.microsoft.com/office/drawing/2014/main" id="{D6B3D851-E7B0-D14E-8DB0-42F93E4AA494}"/>
              </a:ext>
            </a:extLst>
          </p:cNvPr>
          <p:cNvSpPr/>
          <p:nvPr/>
        </p:nvSpPr>
        <p:spPr>
          <a:xfrm>
            <a:off x="9321787" y="4192345"/>
            <a:ext cx="2105788" cy="1160682"/>
          </a:xfrm>
          <a:prstGeom prst="wedgeRoundRectCallout">
            <a:avLst>
              <a:gd name="adj1" fmla="val -68288"/>
              <a:gd name="adj2" fmla="val -32397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36000" tIns="0" rIns="18000" bIns="0" rtlCol="0" anchor="ctr"/>
          <a:lstStyle/>
          <a:p>
            <a:pPr lvl="0" algn="l">
              <a:lnSpc>
                <a:spcPct val="150000"/>
              </a:lnSpc>
            </a:pPr>
            <a:r>
              <a:rPr lang="en-US" altLang="zh-CN" sz="1000" dirty="0"/>
              <a:t>5</a:t>
            </a:r>
            <a:r>
              <a:rPr lang="zh-CN" altLang="en-US" sz="1000" dirty="0"/>
              <a:t>、点击插入按钮，在</a:t>
            </a:r>
            <a:r>
              <a:rPr lang="en-US" altLang="zh-CN" sz="1000" dirty="0"/>
              <a:t>CAD</a:t>
            </a:r>
            <a:r>
              <a:rPr lang="zh-CN" altLang="en-US" sz="1000" dirty="0"/>
              <a:t>上选择插入点生成空调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6DB8326E-94D2-426F-B0B0-26540C0A62CB}"/>
              </a:ext>
            </a:extLst>
          </p:cNvPr>
          <p:cNvSpPr/>
          <p:nvPr/>
        </p:nvSpPr>
        <p:spPr>
          <a:xfrm>
            <a:off x="5879024" y="3846134"/>
            <a:ext cx="1743708" cy="1050986"/>
          </a:xfrm>
          <a:prstGeom prst="roundRect">
            <a:avLst/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2494BE1-ABEC-4057-BF75-F61034078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729" y="3429000"/>
            <a:ext cx="2800593" cy="1345047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4FE5C642-1D74-4EBF-AEE2-7F2CB0F86353}"/>
              </a:ext>
            </a:extLst>
          </p:cNvPr>
          <p:cNvSpPr/>
          <p:nvPr/>
        </p:nvSpPr>
        <p:spPr>
          <a:xfrm>
            <a:off x="2643235" y="3371066"/>
            <a:ext cx="2911048" cy="1526054"/>
          </a:xfrm>
          <a:prstGeom prst="roundRect">
            <a:avLst>
              <a:gd name="adj" fmla="val 8415"/>
            </a:avLst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F698148-D244-4A3E-A378-89136459E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CAD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端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空调生成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5A23F0-5F1A-44D0-8DA2-D36F390E8B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6138" y="3169898"/>
            <a:ext cx="998199" cy="381334"/>
          </a:xfrm>
          <a:prstGeom prst="rect">
            <a:avLst/>
          </a:prstGeom>
        </p:spPr>
      </p:pic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449DF5AF-761A-4914-B743-D8510765FA4F}"/>
              </a:ext>
            </a:extLst>
          </p:cNvPr>
          <p:cNvSpPr/>
          <p:nvPr/>
        </p:nvSpPr>
        <p:spPr>
          <a:xfrm>
            <a:off x="1486138" y="3169898"/>
            <a:ext cx="998199" cy="201168"/>
          </a:xfrm>
          <a:prstGeom prst="roundRect">
            <a:avLst/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96025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EB2608-D49A-4E0D-B13B-2FFC2E5FE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CAD</a:t>
            </a:r>
            <a:r>
              <a:rPr lang="zh-CN" altLang="en-US" dirty="0"/>
              <a:t>端</a:t>
            </a:r>
            <a:r>
              <a:rPr lang="en-US" altLang="zh-CN" dirty="0"/>
              <a:t>-</a:t>
            </a:r>
            <a:r>
              <a:rPr lang="zh-CN" altLang="en-US" dirty="0"/>
              <a:t>门窗图层设置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8D1417-1881-470E-B770-21C9808D0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656" y="1968147"/>
            <a:ext cx="3263170" cy="4202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圆角矩形标注 67">
            <a:extLst>
              <a:ext uri="{FF2B5EF4-FFF2-40B4-BE49-F238E27FC236}">
                <a16:creationId xmlns:a16="http://schemas.microsoft.com/office/drawing/2014/main" id="{52AA197D-8850-4D05-BF1F-B2231B5A32C7}"/>
              </a:ext>
            </a:extLst>
          </p:cNvPr>
          <p:cNvSpPr/>
          <p:nvPr/>
        </p:nvSpPr>
        <p:spPr>
          <a:xfrm>
            <a:off x="9321787" y="1476587"/>
            <a:ext cx="2105788" cy="2525908"/>
          </a:xfrm>
          <a:prstGeom prst="wedgeRoundRectCallout">
            <a:avLst>
              <a:gd name="adj1" fmla="val -68288"/>
              <a:gd name="adj2" fmla="val -32397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36000" tIns="0" rIns="18000" bIns="0" rtlCol="0" anchor="ctr"/>
          <a:lstStyle/>
          <a:p>
            <a:pPr lvl="0" algn="l">
              <a:lnSpc>
                <a:spcPct val="150000"/>
              </a:lnSpc>
            </a:pPr>
            <a:r>
              <a:rPr lang="en-US" altLang="zh-CN" sz="1000" dirty="0"/>
              <a:t>1</a:t>
            </a:r>
            <a:r>
              <a:rPr lang="zh-CN" altLang="en-US" sz="1000" dirty="0"/>
              <a:t>、菜单</a:t>
            </a:r>
            <a:r>
              <a:rPr lang="en-US" altLang="zh-CN" sz="1000" dirty="0"/>
              <a:t>-</a:t>
            </a:r>
            <a:r>
              <a:rPr lang="zh-CN" altLang="en-US" sz="1000" dirty="0"/>
              <a:t>融创产品标准</a:t>
            </a:r>
            <a:r>
              <a:rPr lang="en-US" altLang="zh-CN" sz="1000" dirty="0"/>
              <a:t>-</a:t>
            </a:r>
            <a:r>
              <a:rPr lang="zh-CN" altLang="en-US" sz="1000" dirty="0"/>
              <a:t>设置</a:t>
            </a:r>
            <a:endParaRPr lang="en-US" altLang="zh-CN" sz="1000" dirty="0"/>
          </a:p>
          <a:p>
            <a:pPr lvl="0" algn="l">
              <a:lnSpc>
                <a:spcPct val="150000"/>
              </a:lnSpc>
            </a:pPr>
            <a:r>
              <a:rPr lang="en-US" altLang="zh-CN" sz="1000" dirty="0"/>
              <a:t>2</a:t>
            </a:r>
            <a:r>
              <a:rPr lang="zh-CN" altLang="en-US" sz="1000" dirty="0"/>
              <a:t>、弹出设置对话框</a:t>
            </a:r>
            <a:endParaRPr lang="en-US" altLang="zh-CN" sz="1000" dirty="0"/>
          </a:p>
          <a:p>
            <a:pPr lvl="0" algn="l">
              <a:lnSpc>
                <a:spcPct val="150000"/>
              </a:lnSpc>
            </a:pPr>
            <a:r>
              <a:rPr lang="en-US" altLang="zh-CN" sz="1000" dirty="0"/>
              <a:t>3</a:t>
            </a:r>
            <a:r>
              <a:rPr lang="zh-CN" altLang="en-US" sz="1000" dirty="0"/>
              <a:t>、设置门窗图层</a:t>
            </a:r>
            <a:endParaRPr lang="en-US" altLang="zh-CN" sz="1000" dirty="0"/>
          </a:p>
          <a:p>
            <a:pPr lvl="0" algn="l">
              <a:lnSpc>
                <a:spcPct val="150000"/>
              </a:lnSpc>
            </a:pPr>
            <a:r>
              <a:rPr lang="en-US" altLang="zh-CN" sz="1000" dirty="0"/>
              <a:t>4</a:t>
            </a:r>
            <a:r>
              <a:rPr lang="zh-CN" altLang="en-US" sz="1000" dirty="0"/>
              <a:t>、设置门窗字体</a:t>
            </a:r>
            <a:endParaRPr lang="en-US" altLang="zh-CN" sz="1000" dirty="0"/>
          </a:p>
          <a:p>
            <a:pPr lvl="0" algn="l">
              <a:lnSpc>
                <a:spcPct val="150000"/>
              </a:lnSpc>
            </a:pPr>
            <a:r>
              <a:rPr lang="en-US" altLang="zh-CN" sz="1000" dirty="0"/>
              <a:t>5</a:t>
            </a:r>
            <a:r>
              <a:rPr lang="zh-CN" altLang="en-US" sz="1000" dirty="0"/>
              <a:t>、设置塞缝尺寸信息等</a:t>
            </a:r>
            <a:endParaRPr lang="en-US" altLang="zh-CN" sz="1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7BA9CC4-0353-4A40-9A46-1FD170D56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587" y="1090468"/>
            <a:ext cx="5624773" cy="7796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9A5309D5-0493-42BE-8D0F-303989370A24}"/>
              </a:ext>
            </a:extLst>
          </p:cNvPr>
          <p:cNvSpPr/>
          <p:nvPr/>
        </p:nvSpPr>
        <p:spPr>
          <a:xfrm>
            <a:off x="5384802" y="1617391"/>
            <a:ext cx="994203" cy="157222"/>
          </a:xfrm>
          <a:prstGeom prst="roundRect">
            <a:avLst/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084418280"/>
      </p:ext>
    </p:extLst>
  </p:cSld>
  <p:clrMapOvr>
    <a:masterClrMapping/>
  </p:clrMapOvr>
  <p:transition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64E52D88-90EE-C94D-8AA8-DF164D8936F9}"/>
              </a:ext>
            </a:extLst>
          </p:cNvPr>
          <p:cNvSpPr/>
          <p:nvPr/>
        </p:nvSpPr>
        <p:spPr>
          <a:xfrm>
            <a:off x="1789611" y="2614722"/>
            <a:ext cx="1214846" cy="230832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圆角矩形标注 67">
            <a:extLst>
              <a:ext uri="{FF2B5EF4-FFF2-40B4-BE49-F238E27FC236}">
                <a16:creationId xmlns:a16="http://schemas.microsoft.com/office/drawing/2014/main" id="{7047EA8A-40C7-5A4E-87FD-79CF2AB8C1DC}"/>
              </a:ext>
            </a:extLst>
          </p:cNvPr>
          <p:cNvSpPr/>
          <p:nvPr/>
        </p:nvSpPr>
        <p:spPr>
          <a:xfrm>
            <a:off x="9375116" y="1420194"/>
            <a:ext cx="2105788" cy="1412653"/>
          </a:xfrm>
          <a:prstGeom prst="wedgeRoundRectCallout">
            <a:avLst>
              <a:gd name="adj1" fmla="val -68288"/>
              <a:gd name="adj2" fmla="val -32397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36000" tIns="0" rIns="18000" bIns="0" rtlCol="0" anchor="ctr"/>
          <a:lstStyle/>
          <a:p>
            <a:pPr>
              <a:lnSpc>
                <a:spcPct val="150000"/>
              </a:lnSpc>
            </a:pPr>
            <a:r>
              <a:rPr lang="en-US" altLang="zh-CN" sz="1000" dirty="0"/>
              <a:t>1</a:t>
            </a:r>
            <a:r>
              <a:rPr lang="zh-CN" altLang="en-US" sz="1000" dirty="0"/>
              <a:t>、侧边栏选择项目管理</a:t>
            </a:r>
            <a:r>
              <a:rPr lang="zh-CN" altLang="en-US" sz="1000"/>
              <a:t>选项卡</a:t>
            </a:r>
            <a:endParaRPr lang="en-US" altLang="zh-CN" sz="1000" dirty="0"/>
          </a:p>
          <a:p>
            <a:pPr>
              <a:lnSpc>
                <a:spcPct val="150000"/>
              </a:lnSpc>
            </a:pPr>
            <a:r>
              <a:rPr lang="en-US" altLang="zh-CN" sz="1000" dirty="0"/>
              <a:t>2</a:t>
            </a:r>
            <a:r>
              <a:rPr lang="zh-CN" altLang="en-US" sz="1000" dirty="0"/>
              <a:t>、在侧边栏列出用户参与</a:t>
            </a:r>
            <a:r>
              <a:rPr lang="zh-CN" altLang="en-US" sz="1000"/>
              <a:t>的项目</a:t>
            </a:r>
            <a:endParaRPr lang="en-US" altLang="zh-CN" sz="1000" dirty="0"/>
          </a:p>
          <a:p>
            <a:pPr>
              <a:lnSpc>
                <a:spcPct val="150000"/>
              </a:lnSpc>
            </a:pPr>
            <a:r>
              <a:rPr lang="en-US" altLang="zh-CN" sz="1000" dirty="0"/>
              <a:t>3</a:t>
            </a:r>
            <a:r>
              <a:rPr lang="zh-CN" altLang="en-US" sz="1000" dirty="0"/>
              <a:t>、单击选择项目弹出当前项目的项目</a:t>
            </a:r>
            <a:r>
              <a:rPr lang="zh-CN" altLang="en-US" sz="1000"/>
              <a:t>文件管理对话框</a:t>
            </a:r>
            <a:endParaRPr lang="en-US" altLang="zh-CN" sz="1000" dirty="0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8570BF3-37D2-4F47-874C-A4172EDDA5D5}"/>
              </a:ext>
            </a:extLst>
          </p:cNvPr>
          <p:cNvGrpSpPr/>
          <p:nvPr/>
        </p:nvGrpSpPr>
        <p:grpSpPr>
          <a:xfrm>
            <a:off x="487680" y="1041818"/>
            <a:ext cx="8486987" cy="5143017"/>
            <a:chOff x="1319795" y="2687985"/>
            <a:chExt cx="16289757" cy="10115550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908470AF-C0AD-784E-A9E3-432822D16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19795" y="2687985"/>
              <a:ext cx="16289757" cy="10115550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8F99B7D0-B59E-CA43-BCD0-DE9C000FA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1148" y="4267200"/>
              <a:ext cx="11292726" cy="6087485"/>
            </a:xfrm>
            <a:prstGeom prst="rect">
              <a:avLst/>
            </a:prstGeom>
            <a:ln>
              <a:noFill/>
            </a:ln>
          </p:spPr>
        </p:pic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91BECC73-74D3-C941-9072-81F37B161709}"/>
                </a:ext>
              </a:extLst>
            </p:cNvPr>
            <p:cNvSpPr/>
            <p:nvPr/>
          </p:nvSpPr>
          <p:spPr>
            <a:xfrm>
              <a:off x="14452601" y="6808792"/>
              <a:ext cx="1447799" cy="454012"/>
            </a:xfrm>
            <a:prstGeom prst="rect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algn="ctr" defTabSz="412750" hangingPunct="0"/>
              <a:endParaRPr lang="zh-CN" altLang="en-US" sz="1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30" name="圆角矩形标注 67">
            <a:extLst>
              <a:ext uri="{FF2B5EF4-FFF2-40B4-BE49-F238E27FC236}">
                <a16:creationId xmlns:a16="http://schemas.microsoft.com/office/drawing/2014/main" id="{58B60E41-530C-144C-880B-D54FACC7E337}"/>
              </a:ext>
            </a:extLst>
          </p:cNvPr>
          <p:cNvSpPr/>
          <p:nvPr/>
        </p:nvSpPr>
        <p:spPr>
          <a:xfrm>
            <a:off x="9375116" y="3031342"/>
            <a:ext cx="2105788" cy="2406464"/>
          </a:xfrm>
          <a:prstGeom prst="wedgeRoundRectCallout">
            <a:avLst>
              <a:gd name="adj1" fmla="val -68288"/>
              <a:gd name="adj2" fmla="val -32397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36000" tIns="0" rIns="18000" bIns="0" rtlCol="0" anchor="ctr"/>
          <a:lstStyle/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4</a:t>
            </a:r>
            <a:r>
              <a:rPr lang="zh-CN" altLang="en-US" sz="1000" dirty="0"/>
              <a:t>、选择项目文件夹查看该文件夹下的项文件</a:t>
            </a:r>
            <a:endParaRPr lang="en-US" altLang="zh-CN" sz="1000" dirty="0"/>
          </a:p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5</a:t>
            </a:r>
            <a:r>
              <a:rPr lang="zh-CN" altLang="en-US" sz="1000" dirty="0"/>
              <a:t>、项目文件夹下右键进行项目文件夹的新建、删除、修改</a:t>
            </a:r>
            <a:endParaRPr lang="en-US" altLang="zh-CN" sz="1000" dirty="0"/>
          </a:p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6. </a:t>
            </a:r>
            <a:r>
              <a:rPr lang="zh-CN" altLang="en-US" sz="1000" dirty="0"/>
              <a:t>在项目文件查看列表可查看项目文件的信息</a:t>
            </a:r>
            <a:endParaRPr lang="en-US" altLang="zh-CN" sz="1000" dirty="0"/>
          </a:p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7</a:t>
            </a:r>
            <a:r>
              <a:rPr lang="zh-CN" altLang="en-US" sz="1000" dirty="0"/>
              <a:t>、点击下载、上传、删除等按钮对项目文件进行操作</a:t>
            </a:r>
            <a:endParaRPr lang="en-US" altLang="zh-CN" sz="1000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8D941F5-0783-416C-8C9E-BC9A6B73B025}"/>
              </a:ext>
            </a:extLst>
          </p:cNvPr>
          <p:cNvSpPr/>
          <p:nvPr/>
        </p:nvSpPr>
        <p:spPr>
          <a:xfrm>
            <a:off x="1168657" y="2095235"/>
            <a:ext cx="494999" cy="255389"/>
          </a:xfrm>
          <a:prstGeom prst="roundRect">
            <a:avLst/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EC9E679-8D17-426A-9487-1B499018561B}"/>
              </a:ext>
            </a:extLst>
          </p:cNvPr>
          <p:cNvSpPr/>
          <p:nvPr/>
        </p:nvSpPr>
        <p:spPr>
          <a:xfrm>
            <a:off x="704430" y="2350624"/>
            <a:ext cx="959226" cy="1053417"/>
          </a:xfrm>
          <a:prstGeom prst="roundRect">
            <a:avLst>
              <a:gd name="adj" fmla="val 8099"/>
            </a:avLst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10F2CF9-1946-4BD3-893A-03929590B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CAD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端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项目文件管理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891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>
            <a:extLst>
              <a:ext uri="{FF2B5EF4-FFF2-40B4-BE49-F238E27FC236}">
                <a16:creationId xmlns:a16="http://schemas.microsoft.com/office/drawing/2014/main" id="{88FE632A-7E04-4414-9DDD-9D8345E9E20C}"/>
              </a:ext>
            </a:extLst>
          </p:cNvPr>
          <p:cNvSpPr txBox="1"/>
          <p:nvPr/>
        </p:nvSpPr>
        <p:spPr>
          <a:xfrm>
            <a:off x="230735" y="3406528"/>
            <a:ext cx="641611" cy="1211635"/>
          </a:xfrm>
          <a:prstGeom prst="rect">
            <a:avLst/>
          </a:prstGeom>
          <a:noFill/>
        </p:spPr>
        <p:txBody>
          <a:bodyPr vert="eaVert" wrap="none" lIns="53511" tIns="26871" rIns="53511" bIns="26871" rtlCol="0">
            <a:spAutoFit/>
          </a:bodyPr>
          <a:lstStyle/>
          <a:p>
            <a:pPr defTabSz="108324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467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目录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6D3B23AE-3C1F-480B-BCB0-A9EC4ACB3695}"/>
              </a:ext>
            </a:extLst>
          </p:cNvPr>
          <p:cNvSpPr txBox="1"/>
          <p:nvPr/>
        </p:nvSpPr>
        <p:spPr>
          <a:xfrm>
            <a:off x="119545" y="720170"/>
            <a:ext cx="928933" cy="2256793"/>
          </a:xfrm>
          <a:prstGeom prst="rect">
            <a:avLst/>
          </a:prstGeom>
          <a:noFill/>
        </p:spPr>
        <p:txBody>
          <a:bodyPr vert="eaVert" wrap="none" lIns="53511" tIns="26871" rIns="53511" bIns="26871" rtlCol="0">
            <a:spAutoFit/>
          </a:bodyPr>
          <a:lstStyle/>
          <a:p>
            <a:pPr defTabSz="108324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5334" b="1" dirty="0">
                <a:solidFill>
                  <a:srgbClr val="C00000"/>
                </a:solidFill>
                <a:latin typeface="Abadi" panose="020B0604020202020204" pitchFamily="34" charset="0"/>
                <a:ea typeface="华文中宋" panose="02010600040101010101" pitchFamily="2" charset="-122"/>
              </a:rPr>
              <a:t>C</a:t>
            </a:r>
            <a:r>
              <a:rPr lang="en-US" altLang="zh-CN" sz="3467" dirty="0">
                <a:latin typeface="Abadi" panose="020B0604020202020204" pitchFamily="34" charset="0"/>
                <a:ea typeface="华文中宋" panose="02010600040101010101" pitchFamily="2" charset="-122"/>
              </a:rPr>
              <a:t>ONTENTS</a:t>
            </a:r>
            <a:endParaRPr lang="zh-CN" altLang="en-US" sz="3467" dirty="0">
              <a:latin typeface="Abadi" panose="020B0604020202020204" pitchFamily="34" charset="0"/>
              <a:ea typeface="华文中宋" panose="0201060004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1137851" y="16"/>
            <a:ext cx="0" cy="6775740"/>
          </a:xfrm>
          <a:prstGeom prst="line">
            <a:avLst/>
          </a:prstGeom>
          <a:solidFill>
            <a:schemeClr val="accent1"/>
          </a:solidFill>
          <a:ln w="117475" cap="flat" cmpd="sng" algn="ctr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16200000" scaled="1"/>
              <a:tileRect/>
            </a:gra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文本框 16"/>
          <p:cNvSpPr txBox="1"/>
          <p:nvPr/>
        </p:nvSpPr>
        <p:spPr>
          <a:xfrm>
            <a:off x="2915947" y="2397793"/>
            <a:ext cx="4608512" cy="485154"/>
          </a:xfrm>
          <a:prstGeom prst="rect">
            <a:avLst/>
          </a:prstGeom>
          <a:noFill/>
        </p:spPr>
        <p:txBody>
          <a:bodyPr wrap="square" lIns="53511" tIns="26871" rIns="53511" bIns="26871" rtlCol="0">
            <a:spAutoFit/>
          </a:bodyPr>
          <a:lstStyle>
            <a:defPPr>
              <a:defRPr lang="zh-CN"/>
            </a:defPPr>
            <a:lvl1pPr marL="334508" indent="-334508" defTabSz="1083247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sz="2800">
                <a:ln w="0"/>
                <a:solidFill>
                  <a:schemeClr val="bg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CAD</a:t>
            </a:r>
            <a:r>
              <a:rPr lang="zh-CN" altLang="en-US" dirty="0"/>
              <a:t>端操作指引</a:t>
            </a:r>
            <a:endParaRPr lang="en-US" altLang="zh-CN" dirty="0"/>
          </a:p>
        </p:txBody>
      </p:sp>
      <p:sp>
        <p:nvSpPr>
          <p:cNvPr id="8" name="文本框 16"/>
          <p:cNvSpPr txBox="1"/>
          <p:nvPr/>
        </p:nvSpPr>
        <p:spPr>
          <a:xfrm>
            <a:off x="2915947" y="3200709"/>
            <a:ext cx="4608512" cy="485154"/>
          </a:xfrm>
          <a:prstGeom prst="rect">
            <a:avLst/>
          </a:prstGeom>
          <a:noFill/>
        </p:spPr>
        <p:txBody>
          <a:bodyPr wrap="square" lIns="53511" tIns="26871" rIns="53511" bIns="26871" rtlCol="0">
            <a:spAutoFit/>
          </a:bodyPr>
          <a:lstStyle>
            <a:defPPr>
              <a:defRPr lang="zh-CN"/>
            </a:defPPr>
            <a:lvl1pPr marL="334508" indent="-334508" defTabSz="1083247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sz="2800">
                <a:ln w="0"/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Web</a:t>
            </a:r>
            <a:r>
              <a:rPr lang="zh-CN" altLang="en-US" dirty="0"/>
              <a:t>端操作指引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75729A-1BD3-4881-8CD8-18D52D8C4BDC}"/>
              </a:ext>
            </a:extLst>
          </p:cNvPr>
          <p:cNvSpPr txBox="1"/>
          <p:nvPr/>
        </p:nvSpPr>
        <p:spPr>
          <a:xfrm>
            <a:off x="1921821" y="1141871"/>
            <a:ext cx="7344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微软雅黑" panose="020B0503020204020204" charset="-122"/>
                <a:ea typeface="微软雅黑" panose="020B0503020204020204" charset="-122"/>
              </a:rPr>
              <a:t>融创设计协同办公平台</a:t>
            </a:r>
          </a:p>
        </p:txBody>
      </p:sp>
    </p:spTree>
    <p:extLst>
      <p:ext uri="{BB962C8B-B14F-4D97-AF65-F5344CB8AC3E}">
        <p14:creationId xmlns:p14="http://schemas.microsoft.com/office/powerpoint/2010/main" val="22472553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CD58D1-3BCD-4BDF-A24C-A6A1A2FD7BFF}"/>
              </a:ext>
            </a:extLst>
          </p:cNvPr>
          <p:cNvSpPr txBox="1">
            <a:spLocks/>
          </p:cNvSpPr>
          <p:nvPr/>
        </p:nvSpPr>
        <p:spPr>
          <a:xfrm>
            <a:off x="435183" y="322036"/>
            <a:ext cx="9508070" cy="439173"/>
          </a:xfrm>
          <a:prstGeom prst="rect">
            <a:avLst/>
          </a:prstGeom>
        </p:spPr>
        <p:txBody>
          <a:bodyPr/>
          <a:lstStyle>
            <a:lvl1pPr marL="0" marR="0" indent="0" algn="ctr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marR="0" indent="0" algn="ctr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pPr algn="l"/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融创设计协同办公平台 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 Web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端功能模块</a:t>
            </a:r>
            <a:endParaRPr lang="zh-CN" altLang="en-US" sz="2400" kern="0" dirty="0"/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5218BA34-053D-4572-A650-7C90A4B78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3918" y="761209"/>
            <a:ext cx="814387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5092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2400"/>
              <a:t>系统登录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52120" y="1033145"/>
            <a:ext cx="1799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所有用户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029304" y="1029097"/>
            <a:ext cx="1430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浏览器登录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圆角矩形标注 8"/>
          <p:cNvSpPr/>
          <p:nvPr/>
        </p:nvSpPr>
        <p:spPr>
          <a:xfrm rot="5400000">
            <a:off x="9962153" y="1260559"/>
            <a:ext cx="1564640" cy="2170342"/>
          </a:xfrm>
          <a:prstGeom prst="wedgeRoundRectCallout">
            <a:avLst/>
          </a:prstGeom>
          <a:solidFill>
            <a:srgbClr val="FEA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fontAlgn="auto"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、内网系统：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10.4.64.91,</a:t>
            </a:r>
          </a:p>
          <a:p>
            <a:pPr fontAlgn="auto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登录内网必须连接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VPN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圆角矩形标注 6"/>
          <p:cNvSpPr/>
          <p:nvPr/>
        </p:nvSpPr>
        <p:spPr>
          <a:xfrm rot="5400000">
            <a:off x="9961994" y="3170442"/>
            <a:ext cx="1564641" cy="2170024"/>
          </a:xfrm>
          <a:prstGeom prst="wedgeRoundRectCallout">
            <a:avLst/>
          </a:prstGeom>
          <a:solidFill>
            <a:srgbClr val="FEA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、公网系统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ades.sunac.com.cn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浏览器推荐使用谷歌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196205" y="1029097"/>
            <a:ext cx="1799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系统登录</a:t>
            </a:r>
          </a:p>
        </p:txBody>
      </p:sp>
      <p:sp>
        <p:nvSpPr>
          <p:cNvPr id="2050" name="手指"/>
          <p:cNvSpPr/>
          <p:nvPr/>
        </p:nvSpPr>
        <p:spPr bwMode="auto">
          <a:xfrm>
            <a:off x="4647565" y="4107180"/>
            <a:ext cx="727075" cy="789305"/>
          </a:xfrm>
          <a:custGeom>
            <a:avLst/>
            <a:gdLst>
              <a:gd name="T0" fmla="*/ 685944 w 3757"/>
              <a:gd name="T1" fmla="*/ 152336 h 4727"/>
              <a:gd name="T2" fmla="*/ 711364 w 3757"/>
              <a:gd name="T3" fmla="*/ 774171 h 4727"/>
              <a:gd name="T4" fmla="*/ 731942 w 3757"/>
              <a:gd name="T5" fmla="*/ 807620 h 4727"/>
              <a:gd name="T6" fmla="*/ 772292 w 3757"/>
              <a:gd name="T7" fmla="*/ 799157 h 4727"/>
              <a:gd name="T8" fmla="*/ 794484 w 3757"/>
              <a:gd name="T9" fmla="*/ 637955 h 4727"/>
              <a:gd name="T10" fmla="*/ 802958 w 3757"/>
              <a:gd name="T11" fmla="*/ 600476 h 4727"/>
              <a:gd name="T12" fmla="*/ 873973 w 3757"/>
              <a:gd name="T13" fmla="*/ 568236 h 4727"/>
              <a:gd name="T14" fmla="*/ 944182 w 3757"/>
              <a:gd name="T15" fmla="*/ 572669 h 4727"/>
              <a:gd name="T16" fmla="*/ 983321 w 3757"/>
              <a:gd name="T17" fmla="*/ 725407 h 4727"/>
              <a:gd name="T18" fmla="*/ 1005110 w 3757"/>
              <a:gd name="T19" fmla="*/ 762484 h 4727"/>
              <a:gd name="T20" fmla="*/ 1039407 w 3757"/>
              <a:gd name="T21" fmla="*/ 747572 h 4727"/>
              <a:gd name="T22" fmla="*/ 1070476 w 3757"/>
              <a:gd name="T23" fmla="*/ 657300 h 4727"/>
              <a:gd name="T24" fmla="*/ 1121317 w 3757"/>
              <a:gd name="T25" fmla="*/ 642791 h 4727"/>
              <a:gd name="T26" fmla="*/ 1206051 w 3757"/>
              <a:gd name="T27" fmla="*/ 666166 h 4727"/>
              <a:gd name="T28" fmla="*/ 1235909 w 3757"/>
              <a:gd name="T29" fmla="*/ 709287 h 4727"/>
              <a:gd name="T30" fmla="*/ 1214928 w 3757"/>
              <a:gd name="T31" fmla="*/ 812859 h 4727"/>
              <a:gd name="T32" fmla="*/ 1217752 w 3757"/>
              <a:gd name="T33" fmla="*/ 863638 h 4727"/>
              <a:gd name="T34" fmla="*/ 1263751 w 3757"/>
              <a:gd name="T35" fmla="*/ 823740 h 4727"/>
              <a:gd name="T36" fmla="*/ 1315802 w 3757"/>
              <a:gd name="T37" fmla="*/ 806411 h 4727"/>
              <a:gd name="T38" fmla="*/ 1381572 w 3757"/>
              <a:gd name="T39" fmla="*/ 843487 h 4727"/>
              <a:gd name="T40" fmla="*/ 1394080 w 3757"/>
              <a:gd name="T41" fmla="*/ 903132 h 4727"/>
              <a:gd name="T42" fmla="*/ 648015 w 3757"/>
              <a:gd name="T43" fmla="*/ 1562850 h 4727"/>
              <a:gd name="T44" fmla="*/ 527773 w 3757"/>
              <a:gd name="T45" fmla="*/ 1450411 h 4727"/>
              <a:gd name="T46" fmla="*/ 146469 w 3757"/>
              <a:gd name="T47" fmla="*/ 1083275 h 4727"/>
              <a:gd name="T48" fmla="*/ 124680 w 3757"/>
              <a:gd name="T49" fmla="*/ 991390 h 4727"/>
              <a:gd name="T50" fmla="*/ 165837 w 3757"/>
              <a:gd name="T51" fmla="*/ 939805 h 4727"/>
              <a:gd name="T52" fmla="*/ 213046 w 3757"/>
              <a:gd name="T53" fmla="*/ 926506 h 4727"/>
              <a:gd name="T54" fmla="*/ 452723 w 3757"/>
              <a:gd name="T55" fmla="*/ 1089723 h 4727"/>
              <a:gd name="T56" fmla="*/ 491862 w 3757"/>
              <a:gd name="T57" fmla="*/ 1099798 h 4727"/>
              <a:gd name="T58" fmla="*/ 517282 w 3757"/>
              <a:gd name="T59" fmla="*/ 1049422 h 4727"/>
              <a:gd name="T60" fmla="*/ 524142 w 3757"/>
              <a:gd name="T61" fmla="*/ 215607 h 4727"/>
              <a:gd name="T62" fmla="*/ 569333 w 3757"/>
              <a:gd name="T63" fmla="*/ 133394 h 4727"/>
              <a:gd name="T64" fmla="*/ 608473 w 3757"/>
              <a:gd name="T65" fmla="*/ 0 h 4727"/>
              <a:gd name="T66" fmla="*/ 500336 w 3757"/>
              <a:gd name="T67" fmla="*/ 33852 h 4727"/>
              <a:gd name="T68" fmla="*/ 429724 w 3757"/>
              <a:gd name="T69" fmla="*/ 109214 h 4727"/>
              <a:gd name="T70" fmla="*/ 403496 w 3757"/>
              <a:gd name="T71" fmla="*/ 218025 h 4727"/>
              <a:gd name="T72" fmla="*/ 309885 w 3757"/>
              <a:gd name="T73" fmla="*/ 829785 h 4727"/>
              <a:gd name="T74" fmla="*/ 213046 w 3757"/>
              <a:gd name="T75" fmla="*/ 806008 h 4727"/>
              <a:gd name="T76" fmla="*/ 102892 w 3757"/>
              <a:gd name="T77" fmla="*/ 836636 h 4727"/>
              <a:gd name="T78" fmla="*/ 25824 w 3757"/>
              <a:gd name="T79" fmla="*/ 917237 h 4727"/>
              <a:gd name="T80" fmla="*/ 0 w 3757"/>
              <a:gd name="T81" fmla="*/ 1026451 h 4727"/>
              <a:gd name="T82" fmla="*/ 33490 w 3757"/>
              <a:gd name="T83" fmla="*/ 1133247 h 4727"/>
              <a:gd name="T84" fmla="*/ 398654 w 3757"/>
              <a:gd name="T85" fmla="*/ 1478622 h 4727"/>
              <a:gd name="T86" fmla="*/ 514458 w 3757"/>
              <a:gd name="T87" fmla="*/ 1612419 h 4727"/>
              <a:gd name="T88" fmla="*/ 1486884 w 3757"/>
              <a:gd name="T89" fmla="*/ 1036526 h 4727"/>
              <a:gd name="T90" fmla="*/ 1515936 w 3757"/>
              <a:gd name="T91" fmla="*/ 881370 h 4727"/>
              <a:gd name="T92" fmla="*/ 1498586 w 3757"/>
              <a:gd name="T93" fmla="*/ 803993 h 4727"/>
              <a:gd name="T94" fmla="*/ 1432009 w 3757"/>
              <a:gd name="T95" fmla="*/ 729840 h 4727"/>
              <a:gd name="T96" fmla="*/ 1352116 w 3757"/>
              <a:gd name="T97" fmla="*/ 672614 h 4727"/>
              <a:gd name="T98" fmla="*/ 1316609 w 3757"/>
              <a:gd name="T99" fmla="*/ 602894 h 4727"/>
              <a:gd name="T100" fmla="*/ 1240348 w 3757"/>
              <a:gd name="T101" fmla="*/ 548085 h 4727"/>
              <a:gd name="T102" fmla="*/ 1126965 w 3757"/>
              <a:gd name="T103" fmla="*/ 521890 h 4727"/>
              <a:gd name="T104" fmla="*/ 1043038 w 3757"/>
              <a:gd name="T105" fmla="*/ 494889 h 4727"/>
              <a:gd name="T106" fmla="*/ 918761 w 3757"/>
              <a:gd name="T107" fmla="*/ 446125 h 4727"/>
              <a:gd name="T108" fmla="*/ 829589 w 3757"/>
              <a:gd name="T109" fmla="*/ 208756 h 4727"/>
              <a:gd name="T110" fmla="*/ 810221 w 3757"/>
              <a:gd name="T111" fmla="*/ 124125 h 4727"/>
              <a:gd name="T112" fmla="*/ 741626 w 3757"/>
              <a:gd name="T113" fmla="*/ 39897 h 4727"/>
              <a:gd name="T114" fmla="*/ 637524 w 3757"/>
              <a:gd name="T115" fmla="*/ 806 h 4727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3757" h="4727">
                <a:moveTo>
                  <a:pt x="1527" y="299"/>
                </a:moveTo>
                <a:lnTo>
                  <a:pt x="1527" y="299"/>
                </a:lnTo>
                <a:lnTo>
                  <a:pt x="1550" y="300"/>
                </a:lnTo>
                <a:lnTo>
                  <a:pt x="1572" y="303"/>
                </a:lnTo>
                <a:lnTo>
                  <a:pt x="1593" y="308"/>
                </a:lnTo>
                <a:lnTo>
                  <a:pt x="1614" y="316"/>
                </a:lnTo>
                <a:lnTo>
                  <a:pt x="1634" y="325"/>
                </a:lnTo>
                <a:lnTo>
                  <a:pt x="1653" y="336"/>
                </a:lnTo>
                <a:lnTo>
                  <a:pt x="1670" y="349"/>
                </a:lnTo>
                <a:lnTo>
                  <a:pt x="1686" y="363"/>
                </a:lnTo>
                <a:lnTo>
                  <a:pt x="1700" y="378"/>
                </a:lnTo>
                <a:lnTo>
                  <a:pt x="1714" y="395"/>
                </a:lnTo>
                <a:lnTo>
                  <a:pt x="1726" y="413"/>
                </a:lnTo>
                <a:lnTo>
                  <a:pt x="1736" y="432"/>
                </a:lnTo>
                <a:lnTo>
                  <a:pt x="1744" y="453"/>
                </a:lnTo>
                <a:lnTo>
                  <a:pt x="1750" y="474"/>
                </a:lnTo>
                <a:lnTo>
                  <a:pt x="1754" y="497"/>
                </a:lnTo>
                <a:lnTo>
                  <a:pt x="1756" y="519"/>
                </a:lnTo>
                <a:lnTo>
                  <a:pt x="1762" y="1907"/>
                </a:lnTo>
                <a:lnTo>
                  <a:pt x="1763" y="1921"/>
                </a:lnTo>
                <a:lnTo>
                  <a:pt x="1764" y="1932"/>
                </a:lnTo>
                <a:lnTo>
                  <a:pt x="1766" y="1943"/>
                </a:lnTo>
                <a:lnTo>
                  <a:pt x="1769" y="1952"/>
                </a:lnTo>
                <a:lnTo>
                  <a:pt x="1772" y="1962"/>
                </a:lnTo>
                <a:lnTo>
                  <a:pt x="1776" y="1970"/>
                </a:lnTo>
                <a:lnTo>
                  <a:pt x="1781" y="1978"/>
                </a:lnTo>
                <a:lnTo>
                  <a:pt x="1787" y="1985"/>
                </a:lnTo>
                <a:lnTo>
                  <a:pt x="1792" y="1991"/>
                </a:lnTo>
                <a:lnTo>
                  <a:pt x="1799" y="1996"/>
                </a:lnTo>
                <a:lnTo>
                  <a:pt x="1805" y="2001"/>
                </a:lnTo>
                <a:lnTo>
                  <a:pt x="1814" y="2004"/>
                </a:lnTo>
                <a:lnTo>
                  <a:pt x="1821" y="2007"/>
                </a:lnTo>
                <a:lnTo>
                  <a:pt x="1829" y="2009"/>
                </a:lnTo>
                <a:lnTo>
                  <a:pt x="1837" y="2010"/>
                </a:lnTo>
                <a:lnTo>
                  <a:pt x="1845" y="2011"/>
                </a:lnTo>
                <a:lnTo>
                  <a:pt x="1856" y="2010"/>
                </a:lnTo>
                <a:lnTo>
                  <a:pt x="1869" y="2008"/>
                </a:lnTo>
                <a:lnTo>
                  <a:pt x="1880" y="2004"/>
                </a:lnTo>
                <a:lnTo>
                  <a:pt x="1892" y="1998"/>
                </a:lnTo>
                <a:lnTo>
                  <a:pt x="1903" y="1992"/>
                </a:lnTo>
                <a:lnTo>
                  <a:pt x="1914" y="1983"/>
                </a:lnTo>
                <a:lnTo>
                  <a:pt x="1925" y="1973"/>
                </a:lnTo>
                <a:lnTo>
                  <a:pt x="1935" y="1961"/>
                </a:lnTo>
                <a:lnTo>
                  <a:pt x="1944" y="1947"/>
                </a:lnTo>
                <a:lnTo>
                  <a:pt x="1952" y="1933"/>
                </a:lnTo>
                <a:lnTo>
                  <a:pt x="1960" y="1917"/>
                </a:lnTo>
                <a:lnTo>
                  <a:pt x="1966" y="1898"/>
                </a:lnTo>
                <a:lnTo>
                  <a:pt x="1971" y="1878"/>
                </a:lnTo>
                <a:lnTo>
                  <a:pt x="1975" y="1856"/>
                </a:lnTo>
                <a:lnTo>
                  <a:pt x="1978" y="1834"/>
                </a:lnTo>
                <a:lnTo>
                  <a:pt x="1979" y="1809"/>
                </a:lnTo>
                <a:lnTo>
                  <a:pt x="1969" y="1583"/>
                </a:lnTo>
                <a:lnTo>
                  <a:pt x="1968" y="1572"/>
                </a:lnTo>
                <a:lnTo>
                  <a:pt x="1968" y="1561"/>
                </a:lnTo>
                <a:lnTo>
                  <a:pt x="1969" y="1551"/>
                </a:lnTo>
                <a:lnTo>
                  <a:pt x="1970" y="1541"/>
                </a:lnTo>
                <a:lnTo>
                  <a:pt x="1972" y="1530"/>
                </a:lnTo>
                <a:lnTo>
                  <a:pt x="1974" y="1521"/>
                </a:lnTo>
                <a:lnTo>
                  <a:pt x="1978" y="1513"/>
                </a:lnTo>
                <a:lnTo>
                  <a:pt x="1982" y="1505"/>
                </a:lnTo>
                <a:lnTo>
                  <a:pt x="1986" y="1497"/>
                </a:lnTo>
                <a:lnTo>
                  <a:pt x="1990" y="1490"/>
                </a:lnTo>
                <a:lnTo>
                  <a:pt x="1995" y="1483"/>
                </a:lnTo>
                <a:lnTo>
                  <a:pt x="2001" y="1475"/>
                </a:lnTo>
                <a:lnTo>
                  <a:pt x="2013" y="1463"/>
                </a:lnTo>
                <a:lnTo>
                  <a:pt x="2027" y="1452"/>
                </a:lnTo>
                <a:lnTo>
                  <a:pt x="2044" y="1443"/>
                </a:lnTo>
                <a:lnTo>
                  <a:pt x="2061" y="1435"/>
                </a:lnTo>
                <a:lnTo>
                  <a:pt x="2080" y="1428"/>
                </a:lnTo>
                <a:lnTo>
                  <a:pt x="2100" y="1421"/>
                </a:lnTo>
                <a:lnTo>
                  <a:pt x="2121" y="1417"/>
                </a:lnTo>
                <a:lnTo>
                  <a:pt x="2143" y="1413"/>
                </a:lnTo>
                <a:lnTo>
                  <a:pt x="2166" y="1410"/>
                </a:lnTo>
                <a:lnTo>
                  <a:pt x="2188" y="1407"/>
                </a:lnTo>
                <a:lnTo>
                  <a:pt x="2214" y="1406"/>
                </a:lnTo>
                <a:lnTo>
                  <a:pt x="2238" y="1405"/>
                </a:lnTo>
                <a:lnTo>
                  <a:pt x="2258" y="1406"/>
                </a:lnTo>
                <a:lnTo>
                  <a:pt x="2275" y="1407"/>
                </a:lnTo>
                <a:lnTo>
                  <a:pt x="2293" y="1409"/>
                </a:lnTo>
                <a:lnTo>
                  <a:pt x="2310" y="1412"/>
                </a:lnTo>
                <a:lnTo>
                  <a:pt x="2325" y="1416"/>
                </a:lnTo>
                <a:lnTo>
                  <a:pt x="2340" y="1421"/>
                </a:lnTo>
                <a:lnTo>
                  <a:pt x="2353" y="1428"/>
                </a:lnTo>
                <a:lnTo>
                  <a:pt x="2367" y="1435"/>
                </a:lnTo>
                <a:lnTo>
                  <a:pt x="2378" y="1444"/>
                </a:lnTo>
                <a:lnTo>
                  <a:pt x="2389" y="1454"/>
                </a:lnTo>
                <a:lnTo>
                  <a:pt x="2398" y="1465"/>
                </a:lnTo>
                <a:lnTo>
                  <a:pt x="2406" y="1479"/>
                </a:lnTo>
                <a:lnTo>
                  <a:pt x="2414" y="1493"/>
                </a:lnTo>
                <a:lnTo>
                  <a:pt x="2419" y="1509"/>
                </a:lnTo>
                <a:lnTo>
                  <a:pt x="2423" y="1526"/>
                </a:lnTo>
                <a:lnTo>
                  <a:pt x="2425" y="1546"/>
                </a:lnTo>
                <a:lnTo>
                  <a:pt x="2437" y="1800"/>
                </a:lnTo>
                <a:lnTo>
                  <a:pt x="2443" y="1825"/>
                </a:lnTo>
                <a:lnTo>
                  <a:pt x="2451" y="1845"/>
                </a:lnTo>
                <a:lnTo>
                  <a:pt x="2459" y="1861"/>
                </a:lnTo>
                <a:lnTo>
                  <a:pt x="2463" y="1869"/>
                </a:lnTo>
                <a:lnTo>
                  <a:pt x="2468" y="1875"/>
                </a:lnTo>
                <a:lnTo>
                  <a:pt x="2473" y="1880"/>
                </a:lnTo>
                <a:lnTo>
                  <a:pt x="2477" y="1884"/>
                </a:lnTo>
                <a:lnTo>
                  <a:pt x="2482" y="1887"/>
                </a:lnTo>
                <a:lnTo>
                  <a:pt x="2486" y="1890"/>
                </a:lnTo>
                <a:lnTo>
                  <a:pt x="2491" y="1892"/>
                </a:lnTo>
                <a:lnTo>
                  <a:pt x="2496" y="1893"/>
                </a:lnTo>
                <a:lnTo>
                  <a:pt x="2506" y="1894"/>
                </a:lnTo>
                <a:lnTo>
                  <a:pt x="2514" y="1894"/>
                </a:lnTo>
                <a:lnTo>
                  <a:pt x="2522" y="1892"/>
                </a:lnTo>
                <a:lnTo>
                  <a:pt x="2530" y="1889"/>
                </a:lnTo>
                <a:lnTo>
                  <a:pt x="2537" y="1886"/>
                </a:lnTo>
                <a:lnTo>
                  <a:pt x="2545" y="1881"/>
                </a:lnTo>
                <a:lnTo>
                  <a:pt x="2552" y="1877"/>
                </a:lnTo>
                <a:lnTo>
                  <a:pt x="2564" y="1866"/>
                </a:lnTo>
                <a:lnTo>
                  <a:pt x="2576" y="1855"/>
                </a:lnTo>
                <a:lnTo>
                  <a:pt x="2584" y="1846"/>
                </a:lnTo>
                <a:lnTo>
                  <a:pt x="2591" y="1837"/>
                </a:lnTo>
                <a:lnTo>
                  <a:pt x="2611" y="1723"/>
                </a:lnTo>
                <a:lnTo>
                  <a:pt x="2615" y="1706"/>
                </a:lnTo>
                <a:lnTo>
                  <a:pt x="2619" y="1690"/>
                </a:lnTo>
                <a:lnTo>
                  <a:pt x="2624" y="1676"/>
                </a:lnTo>
                <a:lnTo>
                  <a:pt x="2631" y="1663"/>
                </a:lnTo>
                <a:lnTo>
                  <a:pt x="2638" y="1651"/>
                </a:lnTo>
                <a:lnTo>
                  <a:pt x="2645" y="1640"/>
                </a:lnTo>
                <a:lnTo>
                  <a:pt x="2653" y="1631"/>
                </a:lnTo>
                <a:lnTo>
                  <a:pt x="2662" y="1623"/>
                </a:lnTo>
                <a:lnTo>
                  <a:pt x="2672" y="1616"/>
                </a:lnTo>
                <a:lnTo>
                  <a:pt x="2682" y="1610"/>
                </a:lnTo>
                <a:lnTo>
                  <a:pt x="2695" y="1605"/>
                </a:lnTo>
                <a:lnTo>
                  <a:pt x="2706" y="1601"/>
                </a:lnTo>
                <a:lnTo>
                  <a:pt x="2719" y="1598"/>
                </a:lnTo>
                <a:lnTo>
                  <a:pt x="2732" y="1596"/>
                </a:lnTo>
                <a:lnTo>
                  <a:pt x="2747" y="1595"/>
                </a:lnTo>
                <a:lnTo>
                  <a:pt x="2761" y="1595"/>
                </a:lnTo>
                <a:lnTo>
                  <a:pt x="2779" y="1595"/>
                </a:lnTo>
                <a:lnTo>
                  <a:pt x="2799" y="1597"/>
                </a:lnTo>
                <a:lnTo>
                  <a:pt x="2819" y="1599"/>
                </a:lnTo>
                <a:lnTo>
                  <a:pt x="2839" y="1602"/>
                </a:lnTo>
                <a:lnTo>
                  <a:pt x="2863" y="1607"/>
                </a:lnTo>
                <a:lnTo>
                  <a:pt x="2886" y="1612"/>
                </a:lnTo>
                <a:lnTo>
                  <a:pt x="2909" y="1618"/>
                </a:lnTo>
                <a:lnTo>
                  <a:pt x="2930" y="1625"/>
                </a:lnTo>
                <a:lnTo>
                  <a:pt x="2950" y="1633"/>
                </a:lnTo>
                <a:lnTo>
                  <a:pt x="2971" y="1643"/>
                </a:lnTo>
                <a:lnTo>
                  <a:pt x="2989" y="1653"/>
                </a:lnTo>
                <a:lnTo>
                  <a:pt x="3005" y="1665"/>
                </a:lnTo>
                <a:lnTo>
                  <a:pt x="3021" y="1677"/>
                </a:lnTo>
                <a:lnTo>
                  <a:pt x="3034" y="1691"/>
                </a:lnTo>
                <a:lnTo>
                  <a:pt x="3040" y="1699"/>
                </a:lnTo>
                <a:lnTo>
                  <a:pt x="3045" y="1706"/>
                </a:lnTo>
                <a:lnTo>
                  <a:pt x="3049" y="1714"/>
                </a:lnTo>
                <a:lnTo>
                  <a:pt x="3053" y="1723"/>
                </a:lnTo>
                <a:lnTo>
                  <a:pt x="3057" y="1731"/>
                </a:lnTo>
                <a:lnTo>
                  <a:pt x="3060" y="1740"/>
                </a:lnTo>
                <a:lnTo>
                  <a:pt x="3062" y="1750"/>
                </a:lnTo>
                <a:lnTo>
                  <a:pt x="3063" y="1760"/>
                </a:lnTo>
                <a:lnTo>
                  <a:pt x="3064" y="1770"/>
                </a:lnTo>
                <a:lnTo>
                  <a:pt x="3064" y="1781"/>
                </a:lnTo>
                <a:lnTo>
                  <a:pt x="3063" y="1792"/>
                </a:lnTo>
                <a:lnTo>
                  <a:pt x="3061" y="1803"/>
                </a:lnTo>
                <a:lnTo>
                  <a:pt x="3046" y="1892"/>
                </a:lnTo>
                <a:lnTo>
                  <a:pt x="3033" y="1931"/>
                </a:lnTo>
                <a:lnTo>
                  <a:pt x="3022" y="1972"/>
                </a:lnTo>
                <a:lnTo>
                  <a:pt x="3016" y="1994"/>
                </a:lnTo>
                <a:lnTo>
                  <a:pt x="3011" y="2017"/>
                </a:lnTo>
                <a:lnTo>
                  <a:pt x="3006" y="2041"/>
                </a:lnTo>
                <a:lnTo>
                  <a:pt x="3002" y="2064"/>
                </a:lnTo>
                <a:lnTo>
                  <a:pt x="3000" y="2086"/>
                </a:lnTo>
                <a:lnTo>
                  <a:pt x="3000" y="2104"/>
                </a:lnTo>
                <a:lnTo>
                  <a:pt x="3000" y="2113"/>
                </a:lnTo>
                <a:lnTo>
                  <a:pt x="3001" y="2120"/>
                </a:lnTo>
                <a:lnTo>
                  <a:pt x="3003" y="2127"/>
                </a:lnTo>
                <a:lnTo>
                  <a:pt x="3006" y="2132"/>
                </a:lnTo>
                <a:lnTo>
                  <a:pt x="3009" y="2138"/>
                </a:lnTo>
                <a:lnTo>
                  <a:pt x="3014" y="2141"/>
                </a:lnTo>
                <a:lnTo>
                  <a:pt x="3018" y="2143"/>
                </a:lnTo>
                <a:lnTo>
                  <a:pt x="3024" y="2144"/>
                </a:lnTo>
                <a:lnTo>
                  <a:pt x="3031" y="2143"/>
                </a:lnTo>
                <a:lnTo>
                  <a:pt x="3038" y="2141"/>
                </a:lnTo>
                <a:lnTo>
                  <a:pt x="3047" y="2135"/>
                </a:lnTo>
                <a:lnTo>
                  <a:pt x="3057" y="2129"/>
                </a:lnTo>
                <a:lnTo>
                  <a:pt x="3058" y="2129"/>
                </a:lnTo>
                <a:lnTo>
                  <a:pt x="3121" y="2059"/>
                </a:lnTo>
                <a:lnTo>
                  <a:pt x="3132" y="2044"/>
                </a:lnTo>
                <a:lnTo>
                  <a:pt x="3143" y="2030"/>
                </a:lnTo>
                <a:lnTo>
                  <a:pt x="3155" y="2019"/>
                </a:lnTo>
                <a:lnTo>
                  <a:pt x="3167" y="2010"/>
                </a:lnTo>
                <a:lnTo>
                  <a:pt x="3181" y="2003"/>
                </a:lnTo>
                <a:lnTo>
                  <a:pt x="3194" y="1999"/>
                </a:lnTo>
                <a:lnTo>
                  <a:pt x="3208" y="1996"/>
                </a:lnTo>
                <a:lnTo>
                  <a:pt x="3221" y="1996"/>
                </a:lnTo>
                <a:lnTo>
                  <a:pt x="3232" y="1996"/>
                </a:lnTo>
                <a:lnTo>
                  <a:pt x="3241" y="1997"/>
                </a:lnTo>
                <a:lnTo>
                  <a:pt x="3261" y="2001"/>
                </a:lnTo>
                <a:lnTo>
                  <a:pt x="3281" y="2007"/>
                </a:lnTo>
                <a:lnTo>
                  <a:pt x="3302" y="2015"/>
                </a:lnTo>
                <a:lnTo>
                  <a:pt x="3324" y="2027"/>
                </a:lnTo>
                <a:lnTo>
                  <a:pt x="3346" y="2038"/>
                </a:lnTo>
                <a:lnTo>
                  <a:pt x="3368" y="2051"/>
                </a:lnTo>
                <a:lnTo>
                  <a:pt x="3390" y="2065"/>
                </a:lnTo>
                <a:lnTo>
                  <a:pt x="3401" y="2071"/>
                </a:lnTo>
                <a:lnTo>
                  <a:pt x="3409" y="2078"/>
                </a:lnTo>
                <a:lnTo>
                  <a:pt x="3417" y="2086"/>
                </a:lnTo>
                <a:lnTo>
                  <a:pt x="3424" y="2093"/>
                </a:lnTo>
                <a:lnTo>
                  <a:pt x="3430" y="2100"/>
                </a:lnTo>
                <a:lnTo>
                  <a:pt x="3436" y="2109"/>
                </a:lnTo>
                <a:lnTo>
                  <a:pt x="3441" y="2117"/>
                </a:lnTo>
                <a:lnTo>
                  <a:pt x="3445" y="2126"/>
                </a:lnTo>
                <a:lnTo>
                  <a:pt x="3449" y="2135"/>
                </a:lnTo>
                <a:lnTo>
                  <a:pt x="3452" y="2146"/>
                </a:lnTo>
                <a:lnTo>
                  <a:pt x="3454" y="2156"/>
                </a:lnTo>
                <a:lnTo>
                  <a:pt x="3456" y="2166"/>
                </a:lnTo>
                <a:lnTo>
                  <a:pt x="3458" y="2189"/>
                </a:lnTo>
                <a:lnTo>
                  <a:pt x="3457" y="2214"/>
                </a:lnTo>
                <a:lnTo>
                  <a:pt x="3455" y="2241"/>
                </a:lnTo>
                <a:lnTo>
                  <a:pt x="3450" y="2270"/>
                </a:lnTo>
                <a:lnTo>
                  <a:pt x="3443" y="2302"/>
                </a:lnTo>
                <a:lnTo>
                  <a:pt x="3436" y="2336"/>
                </a:lnTo>
                <a:lnTo>
                  <a:pt x="3418" y="2412"/>
                </a:lnTo>
                <a:lnTo>
                  <a:pt x="3396" y="2497"/>
                </a:lnTo>
                <a:lnTo>
                  <a:pt x="2949" y="3903"/>
                </a:lnTo>
                <a:lnTo>
                  <a:pt x="2944" y="4427"/>
                </a:lnTo>
                <a:lnTo>
                  <a:pt x="1620" y="4427"/>
                </a:lnTo>
                <a:lnTo>
                  <a:pt x="1617" y="3885"/>
                </a:lnTo>
                <a:lnTo>
                  <a:pt x="1606" y="3878"/>
                </a:lnTo>
                <a:lnTo>
                  <a:pt x="1591" y="3870"/>
                </a:lnTo>
                <a:lnTo>
                  <a:pt x="1573" y="3857"/>
                </a:lnTo>
                <a:lnTo>
                  <a:pt x="1551" y="3841"/>
                </a:lnTo>
                <a:lnTo>
                  <a:pt x="1524" y="3820"/>
                </a:lnTo>
                <a:lnTo>
                  <a:pt x="1495" y="3796"/>
                </a:lnTo>
                <a:lnTo>
                  <a:pt x="1462" y="3766"/>
                </a:lnTo>
                <a:lnTo>
                  <a:pt x="1426" y="3732"/>
                </a:lnTo>
                <a:lnTo>
                  <a:pt x="1389" y="3693"/>
                </a:lnTo>
                <a:lnTo>
                  <a:pt x="1349" y="3648"/>
                </a:lnTo>
                <a:lnTo>
                  <a:pt x="1329" y="3625"/>
                </a:lnTo>
                <a:lnTo>
                  <a:pt x="1308" y="3599"/>
                </a:lnTo>
                <a:lnTo>
                  <a:pt x="1288" y="3573"/>
                </a:lnTo>
                <a:lnTo>
                  <a:pt x="1266" y="3544"/>
                </a:lnTo>
                <a:lnTo>
                  <a:pt x="1245" y="3515"/>
                </a:lnTo>
                <a:lnTo>
                  <a:pt x="1225" y="3484"/>
                </a:lnTo>
                <a:lnTo>
                  <a:pt x="1203" y="3452"/>
                </a:lnTo>
                <a:lnTo>
                  <a:pt x="1182" y="3418"/>
                </a:lnTo>
                <a:lnTo>
                  <a:pt x="1161" y="3382"/>
                </a:lnTo>
                <a:lnTo>
                  <a:pt x="1140" y="3346"/>
                </a:lnTo>
                <a:lnTo>
                  <a:pt x="380" y="2703"/>
                </a:lnTo>
                <a:lnTo>
                  <a:pt x="363" y="2688"/>
                </a:lnTo>
                <a:lnTo>
                  <a:pt x="348" y="2670"/>
                </a:lnTo>
                <a:lnTo>
                  <a:pt x="334" y="2651"/>
                </a:lnTo>
                <a:lnTo>
                  <a:pt x="323" y="2632"/>
                </a:lnTo>
                <a:lnTo>
                  <a:pt x="315" y="2611"/>
                </a:lnTo>
                <a:lnTo>
                  <a:pt x="308" y="2591"/>
                </a:lnTo>
                <a:lnTo>
                  <a:pt x="303" y="2569"/>
                </a:lnTo>
                <a:lnTo>
                  <a:pt x="300" y="2548"/>
                </a:lnTo>
                <a:lnTo>
                  <a:pt x="299" y="2526"/>
                </a:lnTo>
                <a:lnTo>
                  <a:pt x="301" y="2503"/>
                </a:lnTo>
                <a:lnTo>
                  <a:pt x="304" y="2482"/>
                </a:lnTo>
                <a:lnTo>
                  <a:pt x="309" y="2460"/>
                </a:lnTo>
                <a:lnTo>
                  <a:pt x="317" y="2439"/>
                </a:lnTo>
                <a:lnTo>
                  <a:pt x="327" y="2419"/>
                </a:lnTo>
                <a:lnTo>
                  <a:pt x="338" y="2399"/>
                </a:lnTo>
                <a:lnTo>
                  <a:pt x="353" y="2381"/>
                </a:lnTo>
                <a:lnTo>
                  <a:pt x="362" y="2371"/>
                </a:lnTo>
                <a:lnTo>
                  <a:pt x="371" y="2362"/>
                </a:lnTo>
                <a:lnTo>
                  <a:pt x="380" y="2353"/>
                </a:lnTo>
                <a:lnTo>
                  <a:pt x="390" y="2345"/>
                </a:lnTo>
                <a:lnTo>
                  <a:pt x="401" y="2338"/>
                </a:lnTo>
                <a:lnTo>
                  <a:pt x="411" y="2332"/>
                </a:lnTo>
                <a:lnTo>
                  <a:pt x="422" y="2326"/>
                </a:lnTo>
                <a:lnTo>
                  <a:pt x="433" y="2320"/>
                </a:lnTo>
                <a:lnTo>
                  <a:pt x="444" y="2316"/>
                </a:lnTo>
                <a:lnTo>
                  <a:pt x="456" y="2312"/>
                </a:lnTo>
                <a:lnTo>
                  <a:pt x="468" y="2308"/>
                </a:lnTo>
                <a:lnTo>
                  <a:pt x="479" y="2305"/>
                </a:lnTo>
                <a:lnTo>
                  <a:pt x="491" y="2303"/>
                </a:lnTo>
                <a:lnTo>
                  <a:pt x="503" y="2301"/>
                </a:lnTo>
                <a:lnTo>
                  <a:pt x="516" y="2301"/>
                </a:lnTo>
                <a:lnTo>
                  <a:pt x="528" y="2299"/>
                </a:lnTo>
                <a:lnTo>
                  <a:pt x="547" y="2301"/>
                </a:lnTo>
                <a:lnTo>
                  <a:pt x="567" y="2304"/>
                </a:lnTo>
                <a:lnTo>
                  <a:pt x="586" y="2308"/>
                </a:lnTo>
                <a:lnTo>
                  <a:pt x="605" y="2313"/>
                </a:lnTo>
                <a:lnTo>
                  <a:pt x="624" y="2321"/>
                </a:lnTo>
                <a:lnTo>
                  <a:pt x="641" y="2330"/>
                </a:lnTo>
                <a:lnTo>
                  <a:pt x="658" y="2341"/>
                </a:lnTo>
                <a:lnTo>
                  <a:pt x="676" y="2353"/>
                </a:lnTo>
                <a:lnTo>
                  <a:pt x="1110" y="2695"/>
                </a:lnTo>
                <a:lnTo>
                  <a:pt x="1122" y="2704"/>
                </a:lnTo>
                <a:lnTo>
                  <a:pt x="1134" y="2712"/>
                </a:lnTo>
                <a:lnTo>
                  <a:pt x="1145" y="2719"/>
                </a:lnTo>
                <a:lnTo>
                  <a:pt x="1155" y="2724"/>
                </a:lnTo>
                <a:lnTo>
                  <a:pt x="1166" y="2729"/>
                </a:lnTo>
                <a:lnTo>
                  <a:pt x="1176" y="2732"/>
                </a:lnTo>
                <a:lnTo>
                  <a:pt x="1185" y="2734"/>
                </a:lnTo>
                <a:lnTo>
                  <a:pt x="1194" y="2734"/>
                </a:lnTo>
                <a:lnTo>
                  <a:pt x="1203" y="2734"/>
                </a:lnTo>
                <a:lnTo>
                  <a:pt x="1210" y="2732"/>
                </a:lnTo>
                <a:lnTo>
                  <a:pt x="1219" y="2729"/>
                </a:lnTo>
                <a:lnTo>
                  <a:pt x="1226" y="2724"/>
                </a:lnTo>
                <a:lnTo>
                  <a:pt x="1233" y="2719"/>
                </a:lnTo>
                <a:lnTo>
                  <a:pt x="1240" y="2712"/>
                </a:lnTo>
                <a:lnTo>
                  <a:pt x="1246" y="2703"/>
                </a:lnTo>
                <a:lnTo>
                  <a:pt x="1252" y="2694"/>
                </a:lnTo>
                <a:lnTo>
                  <a:pt x="1258" y="2682"/>
                </a:lnTo>
                <a:lnTo>
                  <a:pt x="1263" y="2669"/>
                </a:lnTo>
                <a:lnTo>
                  <a:pt x="1269" y="2655"/>
                </a:lnTo>
                <a:lnTo>
                  <a:pt x="1273" y="2640"/>
                </a:lnTo>
                <a:lnTo>
                  <a:pt x="1278" y="2622"/>
                </a:lnTo>
                <a:lnTo>
                  <a:pt x="1282" y="2604"/>
                </a:lnTo>
                <a:lnTo>
                  <a:pt x="1289" y="2562"/>
                </a:lnTo>
                <a:lnTo>
                  <a:pt x="1296" y="2514"/>
                </a:lnTo>
                <a:lnTo>
                  <a:pt x="1301" y="2460"/>
                </a:lnTo>
                <a:lnTo>
                  <a:pt x="1305" y="2399"/>
                </a:lnTo>
                <a:lnTo>
                  <a:pt x="1308" y="2332"/>
                </a:lnTo>
                <a:lnTo>
                  <a:pt x="1311" y="2258"/>
                </a:lnTo>
                <a:lnTo>
                  <a:pt x="1313" y="2176"/>
                </a:lnTo>
                <a:lnTo>
                  <a:pt x="1314" y="2087"/>
                </a:lnTo>
                <a:lnTo>
                  <a:pt x="1314" y="1991"/>
                </a:lnTo>
                <a:lnTo>
                  <a:pt x="1299" y="535"/>
                </a:lnTo>
                <a:lnTo>
                  <a:pt x="1299" y="512"/>
                </a:lnTo>
                <a:lnTo>
                  <a:pt x="1302" y="489"/>
                </a:lnTo>
                <a:lnTo>
                  <a:pt x="1306" y="467"/>
                </a:lnTo>
                <a:lnTo>
                  <a:pt x="1313" y="446"/>
                </a:lnTo>
                <a:lnTo>
                  <a:pt x="1323" y="425"/>
                </a:lnTo>
                <a:lnTo>
                  <a:pt x="1334" y="406"/>
                </a:lnTo>
                <a:lnTo>
                  <a:pt x="1346" y="389"/>
                </a:lnTo>
                <a:lnTo>
                  <a:pt x="1360" y="371"/>
                </a:lnTo>
                <a:lnTo>
                  <a:pt x="1375" y="356"/>
                </a:lnTo>
                <a:lnTo>
                  <a:pt x="1393" y="343"/>
                </a:lnTo>
                <a:lnTo>
                  <a:pt x="1411" y="331"/>
                </a:lnTo>
                <a:lnTo>
                  <a:pt x="1430" y="320"/>
                </a:lnTo>
                <a:lnTo>
                  <a:pt x="1452" y="311"/>
                </a:lnTo>
                <a:lnTo>
                  <a:pt x="1473" y="305"/>
                </a:lnTo>
                <a:lnTo>
                  <a:pt x="1496" y="301"/>
                </a:lnTo>
                <a:lnTo>
                  <a:pt x="1519" y="299"/>
                </a:lnTo>
                <a:lnTo>
                  <a:pt x="1527" y="299"/>
                </a:lnTo>
                <a:close/>
                <a:moveTo>
                  <a:pt x="1527" y="0"/>
                </a:moveTo>
                <a:lnTo>
                  <a:pt x="1527" y="0"/>
                </a:lnTo>
                <a:lnTo>
                  <a:pt x="1508" y="0"/>
                </a:lnTo>
                <a:lnTo>
                  <a:pt x="1482" y="2"/>
                </a:lnTo>
                <a:lnTo>
                  <a:pt x="1456" y="4"/>
                </a:lnTo>
                <a:lnTo>
                  <a:pt x="1430" y="9"/>
                </a:lnTo>
                <a:lnTo>
                  <a:pt x="1405" y="14"/>
                </a:lnTo>
                <a:lnTo>
                  <a:pt x="1380" y="20"/>
                </a:lnTo>
                <a:lnTo>
                  <a:pt x="1355" y="28"/>
                </a:lnTo>
                <a:lnTo>
                  <a:pt x="1332" y="37"/>
                </a:lnTo>
                <a:lnTo>
                  <a:pt x="1307" y="47"/>
                </a:lnTo>
                <a:lnTo>
                  <a:pt x="1285" y="59"/>
                </a:lnTo>
                <a:lnTo>
                  <a:pt x="1262" y="71"/>
                </a:lnTo>
                <a:lnTo>
                  <a:pt x="1240" y="84"/>
                </a:lnTo>
                <a:lnTo>
                  <a:pt x="1219" y="98"/>
                </a:lnTo>
                <a:lnTo>
                  <a:pt x="1198" y="115"/>
                </a:lnTo>
                <a:lnTo>
                  <a:pt x="1179" y="131"/>
                </a:lnTo>
                <a:lnTo>
                  <a:pt x="1160" y="149"/>
                </a:lnTo>
                <a:lnTo>
                  <a:pt x="1141" y="168"/>
                </a:lnTo>
                <a:lnTo>
                  <a:pt x="1124" y="187"/>
                </a:lnTo>
                <a:lnTo>
                  <a:pt x="1108" y="207"/>
                </a:lnTo>
                <a:lnTo>
                  <a:pt x="1092" y="228"/>
                </a:lnTo>
                <a:lnTo>
                  <a:pt x="1078" y="249"/>
                </a:lnTo>
                <a:lnTo>
                  <a:pt x="1065" y="271"/>
                </a:lnTo>
                <a:lnTo>
                  <a:pt x="1054" y="294"/>
                </a:lnTo>
                <a:lnTo>
                  <a:pt x="1042" y="317"/>
                </a:lnTo>
                <a:lnTo>
                  <a:pt x="1033" y="341"/>
                </a:lnTo>
                <a:lnTo>
                  <a:pt x="1025" y="364"/>
                </a:lnTo>
                <a:lnTo>
                  <a:pt x="1018" y="389"/>
                </a:lnTo>
                <a:lnTo>
                  <a:pt x="1012" y="414"/>
                </a:lnTo>
                <a:lnTo>
                  <a:pt x="1007" y="439"/>
                </a:lnTo>
                <a:lnTo>
                  <a:pt x="1003" y="464"/>
                </a:lnTo>
                <a:lnTo>
                  <a:pt x="1001" y="489"/>
                </a:lnTo>
                <a:lnTo>
                  <a:pt x="1000" y="515"/>
                </a:lnTo>
                <a:lnTo>
                  <a:pt x="1000" y="541"/>
                </a:lnTo>
                <a:lnTo>
                  <a:pt x="1015" y="1993"/>
                </a:lnTo>
                <a:lnTo>
                  <a:pt x="1014" y="2126"/>
                </a:lnTo>
                <a:lnTo>
                  <a:pt x="1012" y="2237"/>
                </a:lnTo>
                <a:lnTo>
                  <a:pt x="864" y="2121"/>
                </a:lnTo>
                <a:lnTo>
                  <a:pt x="846" y="2107"/>
                </a:lnTo>
                <a:lnTo>
                  <a:pt x="827" y="2094"/>
                </a:lnTo>
                <a:lnTo>
                  <a:pt x="808" y="2082"/>
                </a:lnTo>
                <a:lnTo>
                  <a:pt x="789" y="2069"/>
                </a:lnTo>
                <a:lnTo>
                  <a:pt x="768" y="2059"/>
                </a:lnTo>
                <a:lnTo>
                  <a:pt x="748" y="2049"/>
                </a:lnTo>
                <a:lnTo>
                  <a:pt x="728" y="2040"/>
                </a:lnTo>
                <a:lnTo>
                  <a:pt x="706" y="2032"/>
                </a:lnTo>
                <a:lnTo>
                  <a:pt x="685" y="2024"/>
                </a:lnTo>
                <a:lnTo>
                  <a:pt x="663" y="2018"/>
                </a:lnTo>
                <a:lnTo>
                  <a:pt x="641" y="2012"/>
                </a:lnTo>
                <a:lnTo>
                  <a:pt x="619" y="2008"/>
                </a:lnTo>
                <a:lnTo>
                  <a:pt x="596" y="2005"/>
                </a:lnTo>
                <a:lnTo>
                  <a:pt x="574" y="2002"/>
                </a:lnTo>
                <a:lnTo>
                  <a:pt x="550" y="2001"/>
                </a:lnTo>
                <a:lnTo>
                  <a:pt x="528" y="2000"/>
                </a:lnTo>
                <a:lnTo>
                  <a:pt x="498" y="2001"/>
                </a:lnTo>
                <a:lnTo>
                  <a:pt x="470" y="2003"/>
                </a:lnTo>
                <a:lnTo>
                  <a:pt x="441" y="2007"/>
                </a:lnTo>
                <a:lnTo>
                  <a:pt x="413" y="2013"/>
                </a:lnTo>
                <a:lnTo>
                  <a:pt x="385" y="2019"/>
                </a:lnTo>
                <a:lnTo>
                  <a:pt x="358" y="2029"/>
                </a:lnTo>
                <a:lnTo>
                  <a:pt x="331" y="2038"/>
                </a:lnTo>
                <a:lnTo>
                  <a:pt x="306" y="2049"/>
                </a:lnTo>
                <a:lnTo>
                  <a:pt x="280" y="2062"/>
                </a:lnTo>
                <a:lnTo>
                  <a:pt x="255" y="2076"/>
                </a:lnTo>
                <a:lnTo>
                  <a:pt x="231" y="2092"/>
                </a:lnTo>
                <a:lnTo>
                  <a:pt x="208" y="2108"/>
                </a:lnTo>
                <a:lnTo>
                  <a:pt x="186" y="2126"/>
                </a:lnTo>
                <a:lnTo>
                  <a:pt x="164" y="2146"/>
                </a:lnTo>
                <a:lnTo>
                  <a:pt x="144" y="2166"/>
                </a:lnTo>
                <a:lnTo>
                  <a:pt x="125" y="2187"/>
                </a:lnTo>
                <a:lnTo>
                  <a:pt x="107" y="2209"/>
                </a:lnTo>
                <a:lnTo>
                  <a:pt x="92" y="2230"/>
                </a:lnTo>
                <a:lnTo>
                  <a:pt x="78" y="2253"/>
                </a:lnTo>
                <a:lnTo>
                  <a:pt x="64" y="2276"/>
                </a:lnTo>
                <a:lnTo>
                  <a:pt x="52" y="2299"/>
                </a:lnTo>
                <a:lnTo>
                  <a:pt x="41" y="2323"/>
                </a:lnTo>
                <a:lnTo>
                  <a:pt x="32" y="2346"/>
                </a:lnTo>
                <a:lnTo>
                  <a:pt x="24" y="2371"/>
                </a:lnTo>
                <a:lnTo>
                  <a:pt x="17" y="2396"/>
                </a:lnTo>
                <a:lnTo>
                  <a:pt x="10" y="2421"/>
                </a:lnTo>
                <a:lnTo>
                  <a:pt x="6" y="2446"/>
                </a:lnTo>
                <a:lnTo>
                  <a:pt x="3" y="2472"/>
                </a:lnTo>
                <a:lnTo>
                  <a:pt x="0" y="2496"/>
                </a:lnTo>
                <a:lnTo>
                  <a:pt x="0" y="2522"/>
                </a:lnTo>
                <a:lnTo>
                  <a:pt x="0" y="2547"/>
                </a:lnTo>
                <a:lnTo>
                  <a:pt x="1" y="2572"/>
                </a:lnTo>
                <a:lnTo>
                  <a:pt x="4" y="2598"/>
                </a:lnTo>
                <a:lnTo>
                  <a:pt x="8" y="2622"/>
                </a:lnTo>
                <a:lnTo>
                  <a:pt x="13" y="2648"/>
                </a:lnTo>
                <a:lnTo>
                  <a:pt x="20" y="2672"/>
                </a:lnTo>
                <a:lnTo>
                  <a:pt x="27" y="2697"/>
                </a:lnTo>
                <a:lnTo>
                  <a:pt x="36" y="2720"/>
                </a:lnTo>
                <a:lnTo>
                  <a:pt x="46" y="2745"/>
                </a:lnTo>
                <a:lnTo>
                  <a:pt x="56" y="2767"/>
                </a:lnTo>
                <a:lnTo>
                  <a:pt x="68" y="2790"/>
                </a:lnTo>
                <a:lnTo>
                  <a:pt x="83" y="2812"/>
                </a:lnTo>
                <a:lnTo>
                  <a:pt x="97" y="2834"/>
                </a:lnTo>
                <a:lnTo>
                  <a:pt x="112" y="2855"/>
                </a:lnTo>
                <a:lnTo>
                  <a:pt x="130" y="2875"/>
                </a:lnTo>
                <a:lnTo>
                  <a:pt x="147" y="2894"/>
                </a:lnTo>
                <a:lnTo>
                  <a:pt x="166" y="2914"/>
                </a:lnTo>
                <a:lnTo>
                  <a:pt x="187" y="2932"/>
                </a:lnTo>
                <a:lnTo>
                  <a:pt x="906" y="3540"/>
                </a:lnTo>
                <a:lnTo>
                  <a:pt x="933" y="3585"/>
                </a:lnTo>
                <a:lnTo>
                  <a:pt x="961" y="3628"/>
                </a:lnTo>
                <a:lnTo>
                  <a:pt x="988" y="3669"/>
                </a:lnTo>
                <a:lnTo>
                  <a:pt x="1016" y="3708"/>
                </a:lnTo>
                <a:lnTo>
                  <a:pt x="1043" y="3746"/>
                </a:lnTo>
                <a:lnTo>
                  <a:pt x="1071" y="3782"/>
                </a:lnTo>
                <a:lnTo>
                  <a:pt x="1097" y="3814"/>
                </a:lnTo>
                <a:lnTo>
                  <a:pt x="1125" y="3847"/>
                </a:lnTo>
                <a:lnTo>
                  <a:pt x="1150" y="3876"/>
                </a:lnTo>
                <a:lnTo>
                  <a:pt x="1177" y="3905"/>
                </a:lnTo>
                <a:lnTo>
                  <a:pt x="1202" y="3930"/>
                </a:lnTo>
                <a:lnTo>
                  <a:pt x="1227" y="3956"/>
                </a:lnTo>
                <a:lnTo>
                  <a:pt x="1251" y="3978"/>
                </a:lnTo>
                <a:lnTo>
                  <a:pt x="1275" y="4001"/>
                </a:lnTo>
                <a:lnTo>
                  <a:pt x="1318" y="4038"/>
                </a:lnTo>
                <a:lnTo>
                  <a:pt x="1320" y="4429"/>
                </a:lnTo>
                <a:lnTo>
                  <a:pt x="1323" y="4727"/>
                </a:lnTo>
                <a:lnTo>
                  <a:pt x="1620" y="4727"/>
                </a:lnTo>
                <a:lnTo>
                  <a:pt x="2944" y="4727"/>
                </a:lnTo>
                <a:lnTo>
                  <a:pt x="3240" y="4727"/>
                </a:lnTo>
                <a:lnTo>
                  <a:pt x="3243" y="4431"/>
                </a:lnTo>
                <a:lnTo>
                  <a:pt x="3249" y="3951"/>
                </a:lnTo>
                <a:lnTo>
                  <a:pt x="3681" y="2588"/>
                </a:lnTo>
                <a:lnTo>
                  <a:pt x="3683" y="2580"/>
                </a:lnTo>
                <a:lnTo>
                  <a:pt x="3685" y="2572"/>
                </a:lnTo>
                <a:lnTo>
                  <a:pt x="3696" y="2529"/>
                </a:lnTo>
                <a:lnTo>
                  <a:pt x="3720" y="2440"/>
                </a:lnTo>
                <a:lnTo>
                  <a:pt x="3729" y="2398"/>
                </a:lnTo>
                <a:lnTo>
                  <a:pt x="3738" y="2359"/>
                </a:lnTo>
                <a:lnTo>
                  <a:pt x="3745" y="2320"/>
                </a:lnTo>
                <a:lnTo>
                  <a:pt x="3751" y="2282"/>
                </a:lnTo>
                <a:lnTo>
                  <a:pt x="3754" y="2246"/>
                </a:lnTo>
                <a:lnTo>
                  <a:pt x="3756" y="2209"/>
                </a:lnTo>
                <a:lnTo>
                  <a:pt x="3757" y="2187"/>
                </a:lnTo>
                <a:lnTo>
                  <a:pt x="3756" y="2167"/>
                </a:lnTo>
                <a:lnTo>
                  <a:pt x="3755" y="2148"/>
                </a:lnTo>
                <a:lnTo>
                  <a:pt x="3753" y="2128"/>
                </a:lnTo>
                <a:lnTo>
                  <a:pt x="3750" y="2109"/>
                </a:lnTo>
                <a:lnTo>
                  <a:pt x="3746" y="2092"/>
                </a:lnTo>
                <a:lnTo>
                  <a:pt x="3743" y="2073"/>
                </a:lnTo>
                <a:lnTo>
                  <a:pt x="3738" y="2057"/>
                </a:lnTo>
                <a:lnTo>
                  <a:pt x="3733" y="2041"/>
                </a:lnTo>
                <a:lnTo>
                  <a:pt x="3728" y="2025"/>
                </a:lnTo>
                <a:lnTo>
                  <a:pt x="3722" y="2010"/>
                </a:lnTo>
                <a:lnTo>
                  <a:pt x="3714" y="1995"/>
                </a:lnTo>
                <a:lnTo>
                  <a:pt x="3700" y="1967"/>
                </a:lnTo>
                <a:lnTo>
                  <a:pt x="3685" y="1943"/>
                </a:lnTo>
                <a:lnTo>
                  <a:pt x="3669" y="1920"/>
                </a:lnTo>
                <a:lnTo>
                  <a:pt x="3651" y="1898"/>
                </a:lnTo>
                <a:lnTo>
                  <a:pt x="3634" y="1879"/>
                </a:lnTo>
                <a:lnTo>
                  <a:pt x="3617" y="1863"/>
                </a:lnTo>
                <a:lnTo>
                  <a:pt x="3599" y="1846"/>
                </a:lnTo>
                <a:lnTo>
                  <a:pt x="3582" y="1833"/>
                </a:lnTo>
                <a:lnTo>
                  <a:pt x="3566" y="1821"/>
                </a:lnTo>
                <a:lnTo>
                  <a:pt x="3549" y="1811"/>
                </a:lnTo>
                <a:lnTo>
                  <a:pt x="3505" y="1784"/>
                </a:lnTo>
                <a:lnTo>
                  <a:pt x="3482" y="1771"/>
                </a:lnTo>
                <a:lnTo>
                  <a:pt x="3459" y="1759"/>
                </a:lnTo>
                <a:lnTo>
                  <a:pt x="3434" y="1747"/>
                </a:lnTo>
                <a:lnTo>
                  <a:pt x="3411" y="1736"/>
                </a:lnTo>
                <a:lnTo>
                  <a:pt x="3385" y="1727"/>
                </a:lnTo>
                <a:lnTo>
                  <a:pt x="3360" y="1718"/>
                </a:lnTo>
                <a:lnTo>
                  <a:pt x="3358" y="1702"/>
                </a:lnTo>
                <a:lnTo>
                  <a:pt x="3355" y="1685"/>
                </a:lnTo>
                <a:lnTo>
                  <a:pt x="3351" y="1669"/>
                </a:lnTo>
                <a:lnTo>
                  <a:pt x="3347" y="1653"/>
                </a:lnTo>
                <a:lnTo>
                  <a:pt x="3342" y="1636"/>
                </a:lnTo>
                <a:lnTo>
                  <a:pt x="3335" y="1620"/>
                </a:lnTo>
                <a:lnTo>
                  <a:pt x="3329" y="1604"/>
                </a:lnTo>
                <a:lnTo>
                  <a:pt x="3322" y="1588"/>
                </a:lnTo>
                <a:lnTo>
                  <a:pt x="3314" y="1572"/>
                </a:lnTo>
                <a:lnTo>
                  <a:pt x="3306" y="1556"/>
                </a:lnTo>
                <a:lnTo>
                  <a:pt x="3296" y="1541"/>
                </a:lnTo>
                <a:lnTo>
                  <a:pt x="3286" y="1525"/>
                </a:lnTo>
                <a:lnTo>
                  <a:pt x="3274" y="1511"/>
                </a:lnTo>
                <a:lnTo>
                  <a:pt x="3263" y="1496"/>
                </a:lnTo>
                <a:lnTo>
                  <a:pt x="3250" y="1482"/>
                </a:lnTo>
                <a:lnTo>
                  <a:pt x="3237" y="1468"/>
                </a:lnTo>
                <a:lnTo>
                  <a:pt x="3222" y="1454"/>
                </a:lnTo>
                <a:lnTo>
                  <a:pt x="3207" y="1441"/>
                </a:lnTo>
                <a:lnTo>
                  <a:pt x="3191" y="1429"/>
                </a:lnTo>
                <a:lnTo>
                  <a:pt x="3173" y="1415"/>
                </a:lnTo>
                <a:lnTo>
                  <a:pt x="3155" y="1404"/>
                </a:lnTo>
                <a:lnTo>
                  <a:pt x="3137" y="1392"/>
                </a:lnTo>
                <a:lnTo>
                  <a:pt x="3116" y="1381"/>
                </a:lnTo>
                <a:lnTo>
                  <a:pt x="3096" y="1371"/>
                </a:lnTo>
                <a:lnTo>
                  <a:pt x="3074" y="1360"/>
                </a:lnTo>
                <a:lnTo>
                  <a:pt x="3051" y="1351"/>
                </a:lnTo>
                <a:lnTo>
                  <a:pt x="3027" y="1342"/>
                </a:lnTo>
                <a:lnTo>
                  <a:pt x="3002" y="1334"/>
                </a:lnTo>
                <a:lnTo>
                  <a:pt x="2976" y="1327"/>
                </a:lnTo>
                <a:lnTo>
                  <a:pt x="2949" y="1320"/>
                </a:lnTo>
                <a:lnTo>
                  <a:pt x="2921" y="1314"/>
                </a:lnTo>
                <a:lnTo>
                  <a:pt x="2892" y="1307"/>
                </a:lnTo>
                <a:lnTo>
                  <a:pt x="2857" y="1302"/>
                </a:lnTo>
                <a:lnTo>
                  <a:pt x="2824" y="1298"/>
                </a:lnTo>
                <a:lnTo>
                  <a:pt x="2793" y="1295"/>
                </a:lnTo>
                <a:lnTo>
                  <a:pt x="2761" y="1295"/>
                </a:lnTo>
                <a:lnTo>
                  <a:pt x="2732" y="1295"/>
                </a:lnTo>
                <a:lnTo>
                  <a:pt x="2705" y="1297"/>
                </a:lnTo>
                <a:lnTo>
                  <a:pt x="2677" y="1301"/>
                </a:lnTo>
                <a:lnTo>
                  <a:pt x="2651" y="1306"/>
                </a:lnTo>
                <a:lnTo>
                  <a:pt x="2637" y="1286"/>
                </a:lnTo>
                <a:lnTo>
                  <a:pt x="2621" y="1266"/>
                </a:lnTo>
                <a:lnTo>
                  <a:pt x="2604" y="1246"/>
                </a:lnTo>
                <a:lnTo>
                  <a:pt x="2585" y="1228"/>
                </a:lnTo>
                <a:lnTo>
                  <a:pt x="2565" y="1210"/>
                </a:lnTo>
                <a:lnTo>
                  <a:pt x="2544" y="1193"/>
                </a:lnTo>
                <a:lnTo>
                  <a:pt x="2521" y="1178"/>
                </a:lnTo>
                <a:lnTo>
                  <a:pt x="2496" y="1164"/>
                </a:lnTo>
                <a:lnTo>
                  <a:pt x="2470" y="1152"/>
                </a:lnTo>
                <a:lnTo>
                  <a:pt x="2441" y="1139"/>
                </a:lnTo>
                <a:lnTo>
                  <a:pt x="2412" y="1130"/>
                </a:lnTo>
                <a:lnTo>
                  <a:pt x="2381" y="1121"/>
                </a:lnTo>
                <a:lnTo>
                  <a:pt x="2347" y="1115"/>
                </a:lnTo>
                <a:lnTo>
                  <a:pt x="2313" y="1110"/>
                </a:lnTo>
                <a:lnTo>
                  <a:pt x="2277" y="1107"/>
                </a:lnTo>
                <a:lnTo>
                  <a:pt x="2238" y="1106"/>
                </a:lnTo>
                <a:lnTo>
                  <a:pt x="2203" y="1107"/>
                </a:lnTo>
                <a:lnTo>
                  <a:pt x="2164" y="1109"/>
                </a:lnTo>
                <a:lnTo>
                  <a:pt x="2136" y="1112"/>
                </a:lnTo>
                <a:lnTo>
                  <a:pt x="2109" y="1115"/>
                </a:lnTo>
                <a:lnTo>
                  <a:pt x="2083" y="1119"/>
                </a:lnTo>
                <a:lnTo>
                  <a:pt x="2058" y="1124"/>
                </a:lnTo>
                <a:lnTo>
                  <a:pt x="2056" y="518"/>
                </a:lnTo>
                <a:lnTo>
                  <a:pt x="2055" y="513"/>
                </a:lnTo>
                <a:lnTo>
                  <a:pt x="2055" y="508"/>
                </a:lnTo>
                <a:lnTo>
                  <a:pt x="2054" y="481"/>
                </a:lnTo>
                <a:lnTo>
                  <a:pt x="2051" y="456"/>
                </a:lnTo>
                <a:lnTo>
                  <a:pt x="2047" y="429"/>
                </a:lnTo>
                <a:lnTo>
                  <a:pt x="2042" y="405"/>
                </a:lnTo>
                <a:lnTo>
                  <a:pt x="2035" y="379"/>
                </a:lnTo>
                <a:lnTo>
                  <a:pt x="2027" y="355"/>
                </a:lnTo>
                <a:lnTo>
                  <a:pt x="2018" y="332"/>
                </a:lnTo>
                <a:lnTo>
                  <a:pt x="2008" y="308"/>
                </a:lnTo>
                <a:lnTo>
                  <a:pt x="1998" y="286"/>
                </a:lnTo>
                <a:lnTo>
                  <a:pt x="1986" y="263"/>
                </a:lnTo>
                <a:lnTo>
                  <a:pt x="1972" y="243"/>
                </a:lnTo>
                <a:lnTo>
                  <a:pt x="1959" y="222"/>
                </a:lnTo>
                <a:lnTo>
                  <a:pt x="1944" y="202"/>
                </a:lnTo>
                <a:lnTo>
                  <a:pt x="1929" y="183"/>
                </a:lnTo>
                <a:lnTo>
                  <a:pt x="1912" y="165"/>
                </a:lnTo>
                <a:lnTo>
                  <a:pt x="1895" y="147"/>
                </a:lnTo>
                <a:lnTo>
                  <a:pt x="1877" y="130"/>
                </a:lnTo>
                <a:lnTo>
                  <a:pt x="1857" y="115"/>
                </a:lnTo>
                <a:lnTo>
                  <a:pt x="1838" y="99"/>
                </a:lnTo>
                <a:lnTo>
                  <a:pt x="1818" y="85"/>
                </a:lnTo>
                <a:lnTo>
                  <a:pt x="1796" y="72"/>
                </a:lnTo>
                <a:lnTo>
                  <a:pt x="1774" y="60"/>
                </a:lnTo>
                <a:lnTo>
                  <a:pt x="1752" y="48"/>
                </a:lnTo>
                <a:lnTo>
                  <a:pt x="1729" y="39"/>
                </a:lnTo>
                <a:lnTo>
                  <a:pt x="1706" y="30"/>
                </a:lnTo>
                <a:lnTo>
                  <a:pt x="1681" y="22"/>
                </a:lnTo>
                <a:lnTo>
                  <a:pt x="1657" y="15"/>
                </a:lnTo>
                <a:lnTo>
                  <a:pt x="1631" y="10"/>
                </a:lnTo>
                <a:lnTo>
                  <a:pt x="1606" y="6"/>
                </a:lnTo>
                <a:lnTo>
                  <a:pt x="1580" y="2"/>
                </a:lnTo>
                <a:lnTo>
                  <a:pt x="1554" y="0"/>
                </a:lnTo>
                <a:lnTo>
                  <a:pt x="15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20" y="1042643"/>
            <a:ext cx="9096587" cy="5074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矩形 14"/>
          <p:cNvSpPr/>
          <p:nvPr>
            <p:custDataLst>
              <p:custData r:id="rId1"/>
            </p:custDataLst>
          </p:nvPr>
        </p:nvSpPr>
        <p:spPr>
          <a:xfrm>
            <a:off x="5344562" y="3401890"/>
            <a:ext cx="2118690" cy="2737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>
            <p:custDataLst>
              <p:custData r:id="rId2"/>
            </p:custDataLst>
          </p:nvPr>
        </p:nvSpPr>
        <p:spPr>
          <a:xfrm>
            <a:off x="5337838" y="3733454"/>
            <a:ext cx="2118690" cy="2737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下箭头 15"/>
          <p:cNvSpPr/>
          <p:nvPr/>
        </p:nvSpPr>
        <p:spPr>
          <a:xfrm>
            <a:off x="6252519" y="4007211"/>
            <a:ext cx="242316" cy="305297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5"/>
          <p:cNvSpPr txBox="1"/>
          <p:nvPr/>
        </p:nvSpPr>
        <p:spPr>
          <a:xfrm>
            <a:off x="2584645" y="2909659"/>
            <a:ext cx="3914775" cy="52565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sz="2400" dirty="0"/>
              <a:t>2.</a:t>
            </a:r>
            <a:r>
              <a:rPr lang="zh-CN" altLang="en-US" sz="2400" dirty="0"/>
              <a:t>标准空间模块库</a:t>
            </a:r>
          </a:p>
        </p:txBody>
      </p:sp>
      <p:sp>
        <p:nvSpPr>
          <p:cNvPr id="9" name="椭圆 8"/>
          <p:cNvSpPr/>
          <p:nvPr/>
        </p:nvSpPr>
        <p:spPr>
          <a:xfrm>
            <a:off x="2300506" y="4211878"/>
            <a:ext cx="100414" cy="100414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2060"/>
              </a:solidFill>
            </a:endParaRPr>
          </a:p>
        </p:txBody>
      </p:sp>
      <p:sp>
        <p:nvSpPr>
          <p:cNvPr id="3" name="TextBox 10"/>
          <p:cNvSpPr txBox="1"/>
          <p:nvPr/>
        </p:nvSpPr>
        <p:spPr>
          <a:xfrm>
            <a:off x="2584433" y="3999256"/>
            <a:ext cx="3914881" cy="52565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sz="2400" dirty="0"/>
              <a:t>3.</a:t>
            </a:r>
            <a:r>
              <a:rPr lang="zh-CN" altLang="en-US" sz="2400" dirty="0"/>
              <a:t>项目管理</a:t>
            </a:r>
            <a:endParaRPr lang="en-US" altLang="zh-CN" sz="2400" dirty="0"/>
          </a:p>
        </p:txBody>
      </p:sp>
      <p:sp>
        <p:nvSpPr>
          <p:cNvPr id="7" name="椭圆 6"/>
          <p:cNvSpPr/>
          <p:nvPr/>
        </p:nvSpPr>
        <p:spPr>
          <a:xfrm>
            <a:off x="2300506" y="1955982"/>
            <a:ext cx="100414" cy="100414"/>
          </a:xfrm>
          <a:prstGeom prst="ellipse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2C3F85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BFBFBF"/>
              </a:solidFill>
            </a:endParaRPr>
          </a:p>
        </p:txBody>
      </p:sp>
      <p:sp>
        <p:nvSpPr>
          <p:cNvPr id="4" name="TextBox 14"/>
          <p:cNvSpPr txBox="1"/>
          <p:nvPr/>
        </p:nvSpPr>
        <p:spPr>
          <a:xfrm>
            <a:off x="2584539" y="1743360"/>
            <a:ext cx="3914775" cy="52565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标准部品库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293043" y="3072074"/>
            <a:ext cx="100414" cy="100414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206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451DA76-25C1-4063-AE7D-F949622E1D2E}"/>
              </a:ext>
            </a:extLst>
          </p:cNvPr>
          <p:cNvSpPr txBox="1"/>
          <p:nvPr/>
        </p:nvSpPr>
        <p:spPr>
          <a:xfrm>
            <a:off x="1759262" y="650938"/>
            <a:ext cx="73448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微软雅黑" panose="020B0503020204020204" charset="-122"/>
                <a:ea typeface="微软雅黑" panose="020B0503020204020204" charset="-122"/>
              </a:rPr>
              <a:t>Web</a:t>
            </a: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端操作指引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EC5BF0D-5320-46C6-8908-F7ABA1B354A2}"/>
              </a:ext>
            </a:extLst>
          </p:cNvPr>
          <p:cNvSpPr txBox="1"/>
          <p:nvPr/>
        </p:nvSpPr>
        <p:spPr>
          <a:xfrm>
            <a:off x="230735" y="3406528"/>
            <a:ext cx="641611" cy="1211635"/>
          </a:xfrm>
          <a:prstGeom prst="rect">
            <a:avLst/>
          </a:prstGeom>
          <a:noFill/>
        </p:spPr>
        <p:txBody>
          <a:bodyPr vert="eaVert" wrap="none" lIns="53511" tIns="26871" rIns="53511" bIns="26871" rtlCol="0">
            <a:spAutoFit/>
          </a:bodyPr>
          <a:lstStyle/>
          <a:p>
            <a:pPr defTabSz="108324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467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目录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C09500B-F392-404E-B1A5-E5608C9334B4}"/>
              </a:ext>
            </a:extLst>
          </p:cNvPr>
          <p:cNvSpPr txBox="1"/>
          <p:nvPr/>
        </p:nvSpPr>
        <p:spPr>
          <a:xfrm>
            <a:off x="119545" y="720170"/>
            <a:ext cx="928933" cy="2256793"/>
          </a:xfrm>
          <a:prstGeom prst="rect">
            <a:avLst/>
          </a:prstGeom>
          <a:noFill/>
        </p:spPr>
        <p:txBody>
          <a:bodyPr vert="eaVert" wrap="none" lIns="53511" tIns="26871" rIns="53511" bIns="26871" rtlCol="0">
            <a:spAutoFit/>
          </a:bodyPr>
          <a:lstStyle/>
          <a:p>
            <a:pPr defTabSz="108324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5334" b="1" dirty="0">
                <a:solidFill>
                  <a:srgbClr val="C00000"/>
                </a:solidFill>
                <a:latin typeface="Abadi" panose="020B0604020202020204" pitchFamily="34" charset="0"/>
                <a:ea typeface="华文中宋" panose="02010600040101010101" pitchFamily="2" charset="-122"/>
              </a:rPr>
              <a:t>C</a:t>
            </a:r>
            <a:r>
              <a:rPr lang="en-US" altLang="zh-CN" sz="3467" dirty="0">
                <a:latin typeface="Abadi" panose="020B0604020202020204" pitchFamily="34" charset="0"/>
                <a:ea typeface="华文中宋" panose="02010600040101010101" pitchFamily="2" charset="-122"/>
              </a:rPr>
              <a:t>ONTENTS</a:t>
            </a:r>
            <a:endParaRPr lang="zh-CN" altLang="en-US" sz="3467" dirty="0">
              <a:latin typeface="Abadi" panose="020B0604020202020204" pitchFamily="34" charset="0"/>
              <a:ea typeface="华文中宋" panose="02010600040101010101" pitchFamily="2" charset="-122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39830A3-BA4E-4D90-866C-4527E2A37338}"/>
              </a:ext>
            </a:extLst>
          </p:cNvPr>
          <p:cNvCxnSpPr/>
          <p:nvPr/>
        </p:nvCxnSpPr>
        <p:spPr bwMode="auto">
          <a:xfrm>
            <a:off x="1137851" y="16"/>
            <a:ext cx="0" cy="6775740"/>
          </a:xfrm>
          <a:prstGeom prst="line">
            <a:avLst/>
          </a:prstGeom>
          <a:solidFill>
            <a:schemeClr val="accent1"/>
          </a:solidFill>
          <a:ln w="117475" cap="flat" cmpd="sng" algn="ctr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16200000" scaled="1"/>
              <a:tileRect/>
            </a:gra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800" dirty="0"/>
              <a:t>标准部品库</a:t>
            </a:r>
            <a:r>
              <a:rPr lang="en-US" altLang="zh-CN" sz="1800" dirty="0"/>
              <a:t>—</a:t>
            </a:r>
            <a:r>
              <a:rPr lang="zh-CN" altLang="en-US" sz="1800" dirty="0"/>
              <a:t>外窗</a:t>
            </a:r>
            <a:r>
              <a:rPr lang="en-US" altLang="zh-CN" sz="1800" dirty="0"/>
              <a:t>(</a:t>
            </a:r>
            <a:r>
              <a:rPr lang="zh-CN" altLang="en-US" sz="1800" dirty="0"/>
              <a:t>检索</a:t>
            </a:r>
            <a:r>
              <a:rPr lang="en-US" altLang="zh-CN" sz="1800" dirty="0"/>
              <a:t>)</a:t>
            </a:r>
            <a:endParaRPr lang="zh-CN" altLang="en-US" sz="1800" dirty="0"/>
          </a:p>
        </p:txBody>
      </p:sp>
      <p:sp>
        <p:nvSpPr>
          <p:cNvPr id="7" name="圆角矩形标注 6"/>
          <p:cNvSpPr/>
          <p:nvPr/>
        </p:nvSpPr>
        <p:spPr>
          <a:xfrm rot="5400000">
            <a:off x="9606028" y="1615917"/>
            <a:ext cx="2208212" cy="2271395"/>
          </a:xfrm>
          <a:prstGeom prst="wedgeRoundRectCallout">
            <a:avLst/>
          </a:prstGeom>
          <a:solidFill>
            <a:srgbClr val="F5A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区域、功能区类型、开启类型、开启扇数量、审核状态进行检索。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根据关键词搜索进行检索，在搜索框中填写条件，点击搜索按钮。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90" y="1047120"/>
            <a:ext cx="9128125" cy="4772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/>
          <p:cNvSpPr/>
          <p:nvPr/>
        </p:nvSpPr>
        <p:spPr>
          <a:xfrm>
            <a:off x="2465915" y="1812296"/>
            <a:ext cx="342900" cy="203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00" y="1074216"/>
            <a:ext cx="9098916" cy="4652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矩形 20"/>
          <p:cNvSpPr/>
          <p:nvPr/>
        </p:nvSpPr>
        <p:spPr>
          <a:xfrm>
            <a:off x="2497664" y="2123446"/>
            <a:ext cx="342900" cy="203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99" y="1101696"/>
            <a:ext cx="9054466" cy="4597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10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6B61C2-3970-0749-9EB6-D8E3CBB30E56}"/>
              </a:ext>
            </a:extLst>
          </p:cNvPr>
          <p:cNvSpPr txBox="1">
            <a:spLocks/>
          </p:cNvSpPr>
          <p:nvPr/>
        </p:nvSpPr>
        <p:spPr>
          <a:xfrm>
            <a:off x="435183" y="322036"/>
            <a:ext cx="9508070" cy="439173"/>
          </a:xfrm>
          <a:prstGeom prst="rect">
            <a:avLst/>
          </a:prstGeom>
        </p:spPr>
        <p:txBody>
          <a:bodyPr/>
          <a:lstStyle>
            <a:lvl1pPr marL="0" marR="0" indent="0" algn="ctr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marR="0" indent="0" algn="ctr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pPr algn="l"/>
            <a:r>
              <a:rPr lang="zh-CN" altLang="en-US" sz="2400" b="1" kern="0" dirty="0"/>
              <a:t>功能介绍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4B4C30-84DF-4243-9A38-7ADD03C8013B}"/>
              </a:ext>
            </a:extLst>
          </p:cNvPr>
          <p:cNvSpPr txBox="1"/>
          <p:nvPr/>
        </p:nvSpPr>
        <p:spPr>
          <a:xfrm>
            <a:off x="520438" y="1133293"/>
            <a:ext cx="4560544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 Medium"/>
                <a:sym typeface="Helvetica Neue Medium"/>
              </a:rPr>
              <a:t>1</a:t>
            </a:r>
            <a:r>
              <a: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 Medium"/>
                <a:sym typeface="Helvetica Neue Medium"/>
              </a:rPr>
              <a:t>、标准绘图，</a:t>
            </a:r>
            <a:r>
              <a:rPr kumimoji="0" lang="en-US" altLang="zh-CN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 Medium"/>
                <a:sym typeface="Helvetica Neue Medium"/>
              </a:rPr>
              <a:t>CAD</a:t>
            </a:r>
            <a:r>
              <a: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 Medium"/>
                <a:sym typeface="Helvetica Neue Medium"/>
              </a:rPr>
              <a:t>端调用标准化成果数据进行模块引用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EF8DB62-229B-5E43-9501-8B78BBB5D1B6}"/>
              </a:ext>
            </a:extLst>
          </p:cNvPr>
          <p:cNvSpPr txBox="1"/>
          <p:nvPr/>
        </p:nvSpPr>
        <p:spPr>
          <a:xfrm>
            <a:off x="764930" y="1404958"/>
            <a:ext cx="10498015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71450" marR="0" indent="-171450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根据空间尺寸大小，系统自动筛选“适用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”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模块数据，设计师可根据实际需要进行选择；</a:t>
            </a:r>
            <a:endParaRPr kumimoji="0" lang="en-US" altLang="zh-CN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171450" marR="0" indent="-171450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lang="zh-CN" altLang="en-US" sz="1200" dirty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标准化模块可根据空间尺寸大小进行规则调整，以匹配空间尺寸应用；</a:t>
            </a:r>
            <a:endParaRPr lang="en-US" altLang="zh-CN" sz="1200" dirty="0">
              <a:solidFill>
                <a:srgbClr val="000000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171450" marR="0" indent="-171450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lang="zh-CN" altLang="en-US" sz="1200" dirty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预警提示空间尺寸不足，或直接过滤完全不匹配模块数据；</a:t>
            </a:r>
            <a:endParaRPr lang="en-US" altLang="zh-CN" sz="1200" dirty="0">
              <a:solidFill>
                <a:srgbClr val="000000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171450" marR="0" indent="-171450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lang="zh-CN" altLang="en-US" sz="1200" dirty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通过标准模块应用，可关联材料做法，便于后期施工。</a:t>
            </a:r>
            <a:endParaRPr lang="en-US" altLang="zh-CN" sz="1200" dirty="0">
              <a:solidFill>
                <a:srgbClr val="000000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62FC073-4931-6145-93B0-A150F6821697}"/>
              </a:ext>
            </a:extLst>
          </p:cNvPr>
          <p:cNvSpPr txBox="1"/>
          <p:nvPr/>
        </p:nvSpPr>
        <p:spPr>
          <a:xfrm>
            <a:off x="511646" y="3148104"/>
            <a:ext cx="5240216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4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elvetica Neue Medium"/>
                <a:sym typeface="Helvetica Neue Medium"/>
              </a:rPr>
              <a:t>2</a:t>
            </a:r>
            <a:r>
              <a: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 Medium"/>
                <a:sym typeface="Helvetica Neue Medium"/>
              </a:rPr>
              <a:t>、设计算量，方案设计阶段实现更精准成本统计，前置成本管控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BA9EB50-6BFB-AA4D-B824-F5955DC26C04}"/>
              </a:ext>
            </a:extLst>
          </p:cNvPr>
          <p:cNvSpPr txBox="1"/>
          <p:nvPr/>
        </p:nvSpPr>
        <p:spPr>
          <a:xfrm>
            <a:off x="764929" y="3483724"/>
            <a:ext cx="1049801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71450" marR="0" indent="-171450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系统自动统计图纸算量，并通过材料、五金等进行综合计算，统计出较精准的设计算量；</a:t>
            </a:r>
            <a:endParaRPr kumimoji="0" lang="en-US" altLang="zh-CN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171450" marR="0" indent="-171450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简化设计流程，避免因成本限额返工修改方案图纸，进而修改施工图纸；</a:t>
            </a:r>
            <a:endParaRPr kumimoji="0" lang="en-US" altLang="zh-CN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88693F8-8A15-754E-ACF0-1EE7953457A3}"/>
              </a:ext>
            </a:extLst>
          </p:cNvPr>
          <p:cNvSpPr txBox="1"/>
          <p:nvPr/>
        </p:nvSpPr>
        <p:spPr>
          <a:xfrm>
            <a:off x="423726" y="4505790"/>
            <a:ext cx="6137898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 Medium"/>
                <a:sym typeface="Helvetica Neue Medium"/>
              </a:rPr>
              <a:t>3</a:t>
            </a:r>
            <a:r>
              <a: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 Medium"/>
                <a:sym typeface="Helvetica Neue Medium"/>
              </a:rPr>
              <a:t>、图纸管理，按项目进行方案、施工</a:t>
            </a:r>
            <a:r>
              <a:rPr lang="zh-CN" altLang="en-US" sz="14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elvetica Neue Medium"/>
                <a:sym typeface="Helvetica Neue Medium"/>
              </a:rPr>
              <a:t>、二次深化</a:t>
            </a:r>
            <a:r>
              <a: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 Medium"/>
                <a:sym typeface="Helvetica Neue Medium"/>
              </a:rPr>
              <a:t>图纸管理，实现线上传递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B8F9DC1-8A0D-9644-A74F-0D2944E84197}"/>
              </a:ext>
            </a:extLst>
          </p:cNvPr>
          <p:cNvSpPr txBox="1"/>
          <p:nvPr/>
        </p:nvSpPr>
        <p:spPr>
          <a:xfrm>
            <a:off x="764928" y="4856082"/>
            <a:ext cx="1049801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71450" marR="0" indent="-171450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通过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CAD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端、</a:t>
            </a:r>
            <a:r>
              <a:rPr lang="en-US" altLang="zh-CN" sz="1200" dirty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W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eb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端上传过程图纸，甲方人员、方案设计人员、施工图设计人员、二次深化厂家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/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顾问均可下载查看；</a:t>
            </a:r>
            <a:endParaRPr kumimoji="0" lang="en-US" altLang="zh-CN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171450" marR="0" indent="-171450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未来通过上传图纸，实现对图纸的自动审查，获取审查结果。（暂未实现）</a:t>
            </a:r>
            <a:endParaRPr kumimoji="0" lang="en-US" altLang="zh-CN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42491921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标准部品库</a:t>
            </a:r>
            <a:r>
              <a:rPr lang="en-US" altLang="zh-CN" dirty="0"/>
              <a:t>—</a:t>
            </a:r>
            <a:r>
              <a:rPr lang="zh-CN" altLang="en-US" dirty="0"/>
              <a:t>外窗</a:t>
            </a:r>
            <a:r>
              <a:rPr lang="en-US" altLang="zh-CN" dirty="0"/>
              <a:t>(</a:t>
            </a:r>
            <a:r>
              <a:rPr lang="zh-CN" altLang="en-US" dirty="0"/>
              <a:t>新增动态</a:t>
            </a:r>
            <a:r>
              <a:rPr lang="en-US" altLang="zh-CN" dirty="0"/>
              <a:t>1)</a:t>
            </a:r>
            <a:endParaRPr lang="zh-CN" altLang="en-US" sz="1800" dirty="0"/>
          </a:p>
        </p:txBody>
      </p:sp>
      <p:sp>
        <p:nvSpPr>
          <p:cNvPr id="14" name="圆角矩形标注 13"/>
          <p:cNvSpPr/>
          <p:nvPr/>
        </p:nvSpPr>
        <p:spPr>
          <a:xfrm>
            <a:off x="9509760" y="1266282"/>
            <a:ext cx="2431627" cy="4659570"/>
          </a:xfrm>
          <a:prstGeom prst="wedgeRoundRectCallout">
            <a:avLst>
              <a:gd name="adj1" fmla="val -57790"/>
              <a:gd name="adj2" fmla="val -20587"/>
              <a:gd name="adj3" fmla="val 16667"/>
            </a:avLst>
          </a:prstGeom>
          <a:solidFill>
            <a:srgbClr val="F5A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原型编号不可重复。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带</a:t>
            </a: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*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号的为必填项。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上传的图纸为</a:t>
            </a: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CAD2010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版本。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4.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原型图纸上传后会在左侧预览区显示图形。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转角窗型需上传侧面图。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6.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使用范围、功能区类型、开启类型、开启扇数量、是否对称、是否转角根据原型填写。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7.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模块类型分为动态和定型。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8.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动态原型下，宽度尺寸范围，通风量计算公式和各参数取值。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9.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定型原型填写尺寸宽高、通风量、塞缝尺寸，是否有附框。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完成填写后点击提交审核自动保存。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BAE3C721-E714-4343-860F-4579289FF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88" y="1082896"/>
            <a:ext cx="8419467" cy="502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262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标准部品库</a:t>
            </a:r>
            <a:r>
              <a:rPr lang="en-US" altLang="zh-CN" dirty="0"/>
              <a:t>—</a:t>
            </a:r>
            <a:r>
              <a:rPr lang="zh-CN" altLang="en-US" dirty="0"/>
              <a:t>外窗</a:t>
            </a:r>
            <a:r>
              <a:rPr lang="en-US" altLang="zh-CN" dirty="0"/>
              <a:t>(</a:t>
            </a:r>
            <a:r>
              <a:rPr lang="zh-CN" altLang="en-US" dirty="0"/>
              <a:t>新增动态</a:t>
            </a:r>
            <a:r>
              <a:rPr lang="en-US" altLang="zh-CN" dirty="0"/>
              <a:t>2)</a:t>
            </a:r>
            <a:endParaRPr lang="zh-CN" altLang="en-US" sz="1800" dirty="0"/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BAE3C721-E714-4343-860F-4579289FF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03" y="1106543"/>
            <a:ext cx="8419467" cy="502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896D4930-AE22-468C-896D-DD9C0D07A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594" y="1075659"/>
            <a:ext cx="6449941" cy="5015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圆角矩形标注 13">
            <a:extLst>
              <a:ext uri="{FF2B5EF4-FFF2-40B4-BE49-F238E27FC236}">
                <a16:creationId xmlns:a16="http://schemas.microsoft.com/office/drawing/2014/main" id="{FF160650-2A1D-4B20-B21D-F018AC3BC259}"/>
              </a:ext>
            </a:extLst>
          </p:cNvPr>
          <p:cNvSpPr/>
          <p:nvPr/>
        </p:nvSpPr>
        <p:spPr>
          <a:xfrm>
            <a:off x="9543627" y="1181523"/>
            <a:ext cx="2362476" cy="4670637"/>
          </a:xfrm>
          <a:prstGeom prst="wedgeRoundRectCallout">
            <a:avLst>
              <a:gd name="adj1" fmla="val -58361"/>
              <a:gd name="adj2" fmla="val -20558"/>
              <a:gd name="adj3" fmla="val 16667"/>
            </a:avLst>
          </a:prstGeom>
          <a:solidFill>
            <a:srgbClr val="F5A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原型编号不可重复。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带</a:t>
            </a: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*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号的为必填项。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上传的图纸为</a:t>
            </a: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CAD2010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版本。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4.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原型图纸上传后会在左侧预览区显示图形。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转角窗型需上传侧面图。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6.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使用范围、功能区类型、开启类型、开启扇数量、是否对称、是否转角根据原型填写。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7.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模块类型分为动态和定型。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8.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动态原型下，宽度尺寸范围，通风量计算公式和各参数取值。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9.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定型原型填写尺寸宽高、通风量、塞缝尺寸，是否有附框。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完成填写后点击提交审核自动保存。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7852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标准部品库</a:t>
            </a:r>
            <a:r>
              <a:rPr lang="en-US" altLang="zh-CN" dirty="0"/>
              <a:t>—</a:t>
            </a:r>
            <a:r>
              <a:rPr lang="zh-CN" altLang="en-US" dirty="0"/>
              <a:t>外窗</a:t>
            </a:r>
            <a:r>
              <a:rPr lang="en-US" altLang="zh-CN" dirty="0"/>
              <a:t>(</a:t>
            </a:r>
            <a:r>
              <a:rPr lang="zh-CN" altLang="en-US" dirty="0"/>
              <a:t>新增</a:t>
            </a:r>
            <a:r>
              <a:rPr lang="en-US" altLang="zh-CN" dirty="0"/>
              <a:t>-</a:t>
            </a:r>
            <a:r>
              <a:rPr lang="zh-CN" altLang="en-US" dirty="0"/>
              <a:t>静态</a:t>
            </a:r>
            <a:r>
              <a:rPr lang="en-US" altLang="zh-CN" dirty="0"/>
              <a:t>)</a:t>
            </a:r>
            <a:endParaRPr lang="zh-CN" altLang="en-US" sz="1800" dirty="0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C42F0AE1-44E6-4105-AAC9-BC34723D7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36" y="1115189"/>
            <a:ext cx="7651435" cy="5009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圆角矩形标注 13">
            <a:extLst>
              <a:ext uri="{FF2B5EF4-FFF2-40B4-BE49-F238E27FC236}">
                <a16:creationId xmlns:a16="http://schemas.microsoft.com/office/drawing/2014/main" id="{6BE49132-0963-451C-8A02-553E814243F7}"/>
              </a:ext>
            </a:extLst>
          </p:cNvPr>
          <p:cNvSpPr/>
          <p:nvPr/>
        </p:nvSpPr>
        <p:spPr>
          <a:xfrm rot="5400000">
            <a:off x="8454897" y="2313033"/>
            <a:ext cx="4668988" cy="2273300"/>
          </a:xfrm>
          <a:prstGeom prst="wedgeRoundRectCallout">
            <a:avLst/>
          </a:prstGeom>
          <a:solidFill>
            <a:srgbClr val="F5A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原型编号不可重复。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带</a:t>
            </a: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*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号的为必填项。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上传的图纸为</a:t>
            </a: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CAD2010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版本。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4.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原型图纸上传后会在左侧预览区显示图形。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转角窗型需上传侧面图。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6.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使用范围、功能区类型、开启类型、开启扇数量、是否对称、是否转角根据原型填写。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7.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模块类型分为动态和定型。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8.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动态原型下，宽度尺寸范围，通风量计算公式和各参数取值。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9.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定型原型填写尺寸宽高、通风量、塞缝尺寸，是否有附框。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完成填写后点击提交审核自动保存。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7285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标准部品库</a:t>
            </a:r>
            <a:r>
              <a:rPr lang="en-US" altLang="zh-CN" dirty="0"/>
              <a:t>—</a:t>
            </a:r>
            <a:r>
              <a:rPr lang="zh-CN" altLang="en-US" dirty="0"/>
              <a:t>外窗</a:t>
            </a:r>
            <a:r>
              <a:rPr lang="en-US" altLang="zh-CN" dirty="0"/>
              <a:t>(</a:t>
            </a:r>
            <a:r>
              <a:rPr lang="zh-CN" altLang="en-US" dirty="0"/>
              <a:t>查看</a:t>
            </a:r>
            <a:r>
              <a:rPr lang="en-US" altLang="zh-CN" dirty="0"/>
              <a:t>)</a:t>
            </a:r>
            <a:endParaRPr lang="zh-CN" altLang="en-US" sz="1800" dirty="0"/>
          </a:p>
        </p:txBody>
      </p:sp>
      <p:sp>
        <p:nvSpPr>
          <p:cNvPr id="14" name="圆角矩形标注 13"/>
          <p:cNvSpPr/>
          <p:nvPr/>
        </p:nvSpPr>
        <p:spPr>
          <a:xfrm rot="5400000">
            <a:off x="9806895" y="1699319"/>
            <a:ext cx="1992084" cy="2273300"/>
          </a:xfrm>
          <a:prstGeom prst="wedgeRoundRectCallout">
            <a:avLst/>
          </a:prstGeom>
          <a:solidFill>
            <a:srgbClr val="F5A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查看原型</a:t>
            </a:r>
            <a:r>
              <a:rPr lang="zh-CN" altLang="en-US" sz="1100">
                <a:latin typeface="微软雅黑" panose="020B0503020204020204" charset="-122"/>
                <a:ea typeface="微软雅黑" panose="020B0503020204020204" charset="-122"/>
              </a:rPr>
              <a:t>各项信息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点击下载按钮下载</a:t>
            </a:r>
            <a:r>
              <a:rPr lang="zh-CN" altLang="en-US" sz="1100">
                <a:latin typeface="微软雅黑" panose="020B0503020204020204" charset="-122"/>
                <a:ea typeface="微软雅黑" panose="020B0503020204020204" charset="-122"/>
              </a:rPr>
              <a:t>原型图纸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点击编辑跳转到</a:t>
            </a:r>
            <a:r>
              <a:rPr lang="zh-CN" altLang="en-US" sz="1100">
                <a:latin typeface="微软雅黑" panose="020B0503020204020204" charset="-122"/>
                <a:ea typeface="微软雅黑" panose="020B0503020204020204" charset="-122"/>
              </a:rPr>
              <a:t>编辑页面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150402"/>
            <a:ext cx="9004300" cy="4522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49" y="1097022"/>
            <a:ext cx="9004299" cy="5008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4487924" y="1531950"/>
            <a:ext cx="311150" cy="615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000272" y="5796132"/>
            <a:ext cx="400050" cy="273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1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标准部品库</a:t>
            </a:r>
            <a:r>
              <a:rPr lang="en-US" altLang="zh-CN" dirty="0"/>
              <a:t>—</a:t>
            </a:r>
            <a:r>
              <a:rPr lang="zh-CN" altLang="en-US" dirty="0"/>
              <a:t>外窗</a:t>
            </a:r>
            <a:r>
              <a:rPr lang="en-US" altLang="zh-CN" dirty="0"/>
              <a:t>(</a:t>
            </a:r>
            <a:r>
              <a:rPr lang="zh-CN" altLang="en-US" dirty="0"/>
              <a:t>编辑</a:t>
            </a:r>
            <a:r>
              <a:rPr lang="en-US" altLang="zh-CN" dirty="0"/>
              <a:t>)</a:t>
            </a:r>
            <a:endParaRPr lang="zh-CN" altLang="en-US" sz="1800" dirty="0"/>
          </a:p>
        </p:txBody>
      </p:sp>
      <p:sp>
        <p:nvSpPr>
          <p:cNvPr id="14" name="圆角矩形标注 13"/>
          <p:cNvSpPr/>
          <p:nvPr/>
        </p:nvSpPr>
        <p:spPr>
          <a:xfrm rot="5400000">
            <a:off x="9050998" y="1895554"/>
            <a:ext cx="3411222" cy="2168583"/>
          </a:xfrm>
          <a:prstGeom prst="wedgeRoundRectCallout">
            <a:avLst/>
          </a:prstGeom>
          <a:solidFill>
            <a:srgbClr val="F5A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zh-CN" sz="1100" dirty="0">
                <a:latin typeface="微软雅黑" panose="020B0503020204020204" charset="-122"/>
                <a:ea typeface="微软雅黑" panose="020B0503020204020204" charset="-122"/>
              </a:rPr>
              <a:t>外窗编辑页面与外窗新增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页面</a:t>
            </a:r>
            <a:r>
              <a:rPr lang="zh-CN" altLang="zh-CN" sz="1100" dirty="0">
                <a:latin typeface="微软雅黑" panose="020B0503020204020204" charset="-122"/>
                <a:ea typeface="微软雅黑" panose="020B0503020204020204" charset="-122"/>
              </a:rPr>
              <a:t>基本相同。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原型编号不能修改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zh-CN" sz="1100" dirty="0">
                <a:latin typeface="微软雅黑" panose="020B0503020204020204" charset="-122"/>
                <a:ea typeface="微软雅黑" panose="020B0503020204020204" charset="-122"/>
              </a:rPr>
              <a:t>用户根据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原型参数</a:t>
            </a:r>
            <a:r>
              <a:rPr lang="zh-CN" altLang="zh-CN" sz="1100" dirty="0">
                <a:latin typeface="微软雅黑" panose="020B0503020204020204" charset="-122"/>
                <a:ea typeface="微软雅黑" panose="020B0503020204020204" charset="-122"/>
              </a:rPr>
              <a:t>进行修改，修改完成后点击保存。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lang="zh-CN" altLang="zh-CN" sz="1100" dirty="0">
                <a:latin typeface="微软雅黑" panose="020B0503020204020204" charset="-122"/>
                <a:ea typeface="微软雅黑" panose="020B0503020204020204" charset="-122"/>
              </a:rPr>
              <a:t>在编辑页面用户可以将已上传的原型删除。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5.</a:t>
            </a:r>
            <a:r>
              <a:rPr lang="zh-CN" altLang="zh-CN" sz="1100" dirty="0">
                <a:latin typeface="微软雅黑" panose="020B0503020204020204" charset="-122"/>
                <a:ea typeface="微软雅黑" panose="020B0503020204020204" charset="-122"/>
              </a:rPr>
              <a:t>提交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zh-CN" sz="1100" dirty="0">
                <a:latin typeface="微软雅黑" panose="020B0503020204020204" charset="-122"/>
                <a:ea typeface="微软雅黑" panose="020B0503020204020204" charset="-122"/>
              </a:rPr>
              <a:t>用户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修改原型数据后，需要提交审批，完成审批后才能使用</a:t>
            </a:r>
            <a:r>
              <a:rPr lang="zh-CN" altLang="zh-CN" sz="11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26" y="1040354"/>
            <a:ext cx="7058226" cy="5158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标准部品库</a:t>
            </a:r>
            <a:r>
              <a:rPr lang="en-US" altLang="zh-CN" dirty="0"/>
              <a:t>—</a:t>
            </a:r>
            <a:r>
              <a:rPr lang="zh-CN" altLang="en-US" dirty="0"/>
              <a:t>门</a:t>
            </a:r>
            <a:r>
              <a:rPr lang="en-US" altLang="zh-CN" dirty="0"/>
              <a:t>(</a:t>
            </a:r>
            <a:r>
              <a:rPr lang="zh-CN" altLang="en-US" dirty="0"/>
              <a:t>检索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10" name="圆角矩形标注 9"/>
          <p:cNvSpPr/>
          <p:nvPr/>
        </p:nvSpPr>
        <p:spPr>
          <a:xfrm rot="5400000">
            <a:off x="9528809" y="1441452"/>
            <a:ext cx="2461263" cy="2179324"/>
          </a:xfrm>
          <a:prstGeom prst="wedgeRoundRectCallout">
            <a:avLst/>
          </a:prstGeom>
          <a:solidFill>
            <a:srgbClr val="F5A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根据区域、门类型、审核状态</a:t>
            </a:r>
            <a:r>
              <a:rPr lang="zh-CN" altLang="en-US" sz="1100">
                <a:latin typeface="微软雅黑" panose="020B0503020204020204" charset="-122"/>
                <a:ea typeface="微软雅黑" panose="020B0503020204020204" charset="-122"/>
              </a:rPr>
              <a:t>进行检索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根据关键词搜索进行检索，在搜索框中填写条件，点击</a:t>
            </a:r>
            <a:r>
              <a:rPr lang="zh-CN" altLang="en-US" sz="1100">
                <a:latin typeface="微软雅黑" panose="020B0503020204020204" charset="-122"/>
                <a:ea typeface="微软雅黑" panose="020B0503020204020204" charset="-122"/>
              </a:rPr>
              <a:t>搜索按钮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43" y="1077424"/>
            <a:ext cx="8851900" cy="5087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矩形 13"/>
          <p:cNvSpPr/>
          <p:nvPr/>
        </p:nvSpPr>
        <p:spPr>
          <a:xfrm>
            <a:off x="2867663" y="1142650"/>
            <a:ext cx="379730" cy="240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867663" y="1465582"/>
            <a:ext cx="424180" cy="241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437893" y="1852932"/>
            <a:ext cx="476250" cy="184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2142493" y="2157732"/>
            <a:ext cx="1365250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530593" y="2106932"/>
            <a:ext cx="546100" cy="266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20" grpId="0" animBg="1"/>
      <p:bldP spid="21" grpId="0" animBg="1"/>
      <p:bldP spid="2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标准部品库</a:t>
            </a:r>
            <a:r>
              <a:rPr lang="en-US" altLang="zh-CN" dirty="0"/>
              <a:t>—</a:t>
            </a:r>
            <a:r>
              <a:rPr lang="zh-CN" altLang="en-US" dirty="0"/>
              <a:t>门</a:t>
            </a:r>
            <a:r>
              <a:rPr lang="en-US" altLang="zh-CN" dirty="0"/>
              <a:t>(</a:t>
            </a:r>
            <a:r>
              <a:rPr lang="zh-CN" altLang="en-US" dirty="0"/>
              <a:t>新增</a:t>
            </a:r>
            <a:r>
              <a:rPr lang="en-US" altLang="zh-CN" dirty="0"/>
              <a:t>)</a:t>
            </a:r>
            <a:endParaRPr lang="zh-CN" altLang="en-US" sz="1800" dirty="0"/>
          </a:p>
        </p:txBody>
      </p:sp>
      <p:sp>
        <p:nvSpPr>
          <p:cNvPr id="14" name="圆角矩形标注 13"/>
          <p:cNvSpPr/>
          <p:nvPr/>
        </p:nvSpPr>
        <p:spPr>
          <a:xfrm rot="5400000">
            <a:off x="8641035" y="2282670"/>
            <a:ext cx="4323803" cy="2273300"/>
          </a:xfrm>
          <a:prstGeom prst="wedgeRoundRectCallout">
            <a:avLst/>
          </a:prstGeom>
          <a:solidFill>
            <a:srgbClr val="F5A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原型编号不可重复。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带</a:t>
            </a: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*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号的为必填项。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上传的图纸为</a:t>
            </a: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CAD2010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版本。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4.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原型图纸上传后会在左侧预览区显示图形。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属性包括使用范围、门类型、尺寸范围。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6.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模块类型分为动态和定型。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7.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动态原型下，宽度尺寸范围，通风量计算公式和各参数取值。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8.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定型原型填写尺寸宽高、通风量、塞缝尺寸，是否有附框。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9.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完成填写后点击提交审核自动保存。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55" y="1188332"/>
            <a:ext cx="8219461" cy="4776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2753118" y="1610354"/>
            <a:ext cx="3708400" cy="958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55" y="1142945"/>
            <a:ext cx="8569325" cy="4822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3310730" y="2562854"/>
            <a:ext cx="3000375" cy="336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10730" y="3111008"/>
            <a:ext cx="1169985" cy="225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068637" y="3528595"/>
            <a:ext cx="4876800" cy="23344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320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10" grpId="0" animBg="1"/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标准部品库</a:t>
            </a:r>
            <a:r>
              <a:rPr lang="en-US" altLang="zh-CN" dirty="0"/>
              <a:t>—</a:t>
            </a:r>
            <a:r>
              <a:rPr lang="zh-CN" altLang="en-US" dirty="0"/>
              <a:t>门</a:t>
            </a:r>
            <a:r>
              <a:rPr lang="en-US" altLang="zh-CN" dirty="0"/>
              <a:t>(</a:t>
            </a:r>
            <a:r>
              <a:rPr lang="zh-CN" altLang="en-US" dirty="0"/>
              <a:t>查看</a:t>
            </a:r>
            <a:r>
              <a:rPr lang="en-US" altLang="zh-CN" dirty="0"/>
              <a:t>)</a:t>
            </a:r>
            <a:endParaRPr lang="zh-CN" altLang="en-US" sz="18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3" y="1547076"/>
            <a:ext cx="7828916" cy="3375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3" y="1071914"/>
            <a:ext cx="7712075" cy="5062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圆角矩形标注 13">
            <a:extLst>
              <a:ext uri="{FF2B5EF4-FFF2-40B4-BE49-F238E27FC236}">
                <a16:creationId xmlns:a16="http://schemas.microsoft.com/office/drawing/2014/main" id="{71A4EA6A-E677-4241-B3EB-B2FD9D97FDE4}"/>
              </a:ext>
            </a:extLst>
          </p:cNvPr>
          <p:cNvSpPr/>
          <p:nvPr/>
        </p:nvSpPr>
        <p:spPr>
          <a:xfrm rot="5400000">
            <a:off x="10024065" y="1482153"/>
            <a:ext cx="1557744" cy="2273300"/>
          </a:xfrm>
          <a:prstGeom prst="wedgeRoundRectCallout">
            <a:avLst/>
          </a:prstGeom>
          <a:solidFill>
            <a:srgbClr val="F5A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查看原型</a:t>
            </a:r>
            <a:r>
              <a:rPr lang="zh-CN" altLang="en-US" sz="1100">
                <a:latin typeface="微软雅黑" panose="020B0503020204020204" charset="-122"/>
                <a:ea typeface="微软雅黑" panose="020B0503020204020204" charset="-122"/>
              </a:rPr>
              <a:t>各项信息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点击下载按钮下载</a:t>
            </a:r>
            <a:r>
              <a:rPr lang="zh-CN" altLang="en-US" sz="1100">
                <a:latin typeface="微软雅黑" panose="020B0503020204020204" charset="-122"/>
                <a:ea typeface="微软雅黑" panose="020B0503020204020204" charset="-122"/>
              </a:rPr>
              <a:t>原型图纸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点击编辑跳转到</a:t>
            </a:r>
            <a:r>
              <a:rPr lang="zh-CN" altLang="en-US" sz="1100">
                <a:latin typeface="微软雅黑" panose="020B0503020204020204" charset="-122"/>
                <a:ea typeface="微软雅黑" panose="020B0503020204020204" charset="-122"/>
              </a:rPr>
              <a:t>编辑页面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516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标准部品库</a:t>
            </a:r>
            <a:r>
              <a:rPr lang="en-US" altLang="zh-CN" dirty="0"/>
              <a:t>—</a:t>
            </a:r>
            <a:r>
              <a:rPr lang="zh-CN" altLang="en-US" dirty="0"/>
              <a:t>门</a:t>
            </a:r>
            <a:r>
              <a:rPr lang="en-US" altLang="zh-CN" dirty="0"/>
              <a:t>(</a:t>
            </a:r>
            <a:r>
              <a:rPr lang="zh-CN" altLang="en-US" dirty="0"/>
              <a:t>编辑</a:t>
            </a:r>
            <a:r>
              <a:rPr lang="en-US" altLang="zh-CN" dirty="0"/>
              <a:t>)</a:t>
            </a:r>
            <a:endParaRPr lang="zh-CN" altLang="en-US" sz="18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40" y="1099390"/>
            <a:ext cx="7829550" cy="5003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圆角矩形标注 13">
            <a:extLst>
              <a:ext uri="{FF2B5EF4-FFF2-40B4-BE49-F238E27FC236}">
                <a16:creationId xmlns:a16="http://schemas.microsoft.com/office/drawing/2014/main" id="{99378F0C-7E0B-4E8C-B952-91F3CC7CD862}"/>
              </a:ext>
            </a:extLst>
          </p:cNvPr>
          <p:cNvSpPr/>
          <p:nvPr/>
        </p:nvSpPr>
        <p:spPr>
          <a:xfrm rot="5400000">
            <a:off x="9001468" y="1972172"/>
            <a:ext cx="3510282" cy="2168583"/>
          </a:xfrm>
          <a:prstGeom prst="wedgeRoundRectCallout">
            <a:avLst/>
          </a:prstGeom>
          <a:solidFill>
            <a:srgbClr val="F5A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门</a:t>
            </a:r>
            <a:r>
              <a:rPr lang="zh-CN" altLang="zh-CN" sz="1100" dirty="0">
                <a:latin typeface="微软雅黑" panose="020B0503020204020204" charset="-122"/>
                <a:ea typeface="微软雅黑" panose="020B0503020204020204" charset="-122"/>
              </a:rPr>
              <a:t>编辑页面与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门</a:t>
            </a:r>
            <a:r>
              <a:rPr lang="zh-CN" altLang="zh-CN" sz="1100" dirty="0">
                <a:latin typeface="微软雅黑" panose="020B0503020204020204" charset="-122"/>
                <a:ea typeface="微软雅黑" panose="020B0503020204020204" charset="-122"/>
              </a:rPr>
              <a:t>新增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页面</a:t>
            </a:r>
            <a:r>
              <a:rPr lang="zh-CN" altLang="zh-CN" sz="1100" dirty="0">
                <a:latin typeface="微软雅黑" panose="020B0503020204020204" charset="-122"/>
                <a:ea typeface="微软雅黑" panose="020B0503020204020204" charset="-122"/>
              </a:rPr>
              <a:t>基本相同。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原型编号不能修改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zh-CN" sz="1100" dirty="0">
                <a:latin typeface="微软雅黑" panose="020B0503020204020204" charset="-122"/>
                <a:ea typeface="微软雅黑" panose="020B0503020204020204" charset="-122"/>
              </a:rPr>
              <a:t>用户根据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原型参数</a:t>
            </a:r>
            <a:r>
              <a:rPr lang="zh-CN" altLang="zh-CN" sz="1100" dirty="0">
                <a:latin typeface="微软雅黑" panose="020B0503020204020204" charset="-122"/>
                <a:ea typeface="微软雅黑" panose="020B0503020204020204" charset="-122"/>
              </a:rPr>
              <a:t>进行修改，修改完成后点击保存。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lang="zh-CN" altLang="zh-CN" sz="1100" dirty="0">
                <a:latin typeface="微软雅黑" panose="020B0503020204020204" charset="-122"/>
                <a:ea typeface="微软雅黑" panose="020B0503020204020204" charset="-122"/>
              </a:rPr>
              <a:t>在编辑页面用户可以将已上传的原型删除。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5.</a:t>
            </a:r>
            <a:r>
              <a:rPr lang="zh-CN" altLang="zh-CN" sz="1100" dirty="0">
                <a:latin typeface="微软雅黑" panose="020B0503020204020204" charset="-122"/>
                <a:ea typeface="微软雅黑" panose="020B0503020204020204" charset="-122"/>
              </a:rPr>
              <a:t>提交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zh-CN" sz="1100" dirty="0">
                <a:latin typeface="微软雅黑" panose="020B0503020204020204" charset="-122"/>
                <a:ea typeface="微软雅黑" panose="020B0503020204020204" charset="-122"/>
              </a:rPr>
              <a:t>用户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修改原型数据后，需要提交审批，完成审批后才能使用</a:t>
            </a:r>
            <a:r>
              <a:rPr lang="zh-CN" altLang="zh-CN" sz="11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993662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标准部品库</a:t>
            </a:r>
            <a:r>
              <a:rPr lang="en-US" altLang="zh-CN" dirty="0"/>
              <a:t>—</a:t>
            </a:r>
            <a:r>
              <a:rPr lang="zh-CN" altLang="en-US" dirty="0"/>
              <a:t>栏杆</a:t>
            </a:r>
            <a:r>
              <a:rPr lang="en-US" altLang="zh-CN" dirty="0"/>
              <a:t>(</a:t>
            </a:r>
            <a:r>
              <a:rPr lang="zh-CN" altLang="en-US" dirty="0"/>
              <a:t>检索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10" name="圆角矩形标注 9"/>
          <p:cNvSpPr/>
          <p:nvPr/>
        </p:nvSpPr>
        <p:spPr>
          <a:xfrm rot="5400000">
            <a:off x="9749789" y="1652268"/>
            <a:ext cx="2095500" cy="2133602"/>
          </a:xfrm>
          <a:prstGeom prst="wedgeRoundRectCallout">
            <a:avLst/>
          </a:prstGeom>
          <a:solidFill>
            <a:srgbClr val="F5A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根据区域、栏杆类型、审核状态进行检索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根据关键词搜索进行检索，在搜索框中填写条件，点击搜索按钮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" y="1091887"/>
            <a:ext cx="8766175" cy="5054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512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2E345218-36EB-D540-975A-2285C1622E48}"/>
              </a:ext>
            </a:extLst>
          </p:cNvPr>
          <p:cNvSpPr txBox="1">
            <a:spLocks/>
          </p:cNvSpPr>
          <p:nvPr/>
        </p:nvSpPr>
        <p:spPr>
          <a:xfrm>
            <a:off x="435183" y="322036"/>
            <a:ext cx="9508070" cy="439173"/>
          </a:xfrm>
          <a:prstGeom prst="rect">
            <a:avLst/>
          </a:prstGeom>
        </p:spPr>
        <p:txBody>
          <a:bodyPr/>
          <a:lstStyle>
            <a:lvl1pPr marL="0" marR="0" indent="0" algn="ctr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marR="0" indent="0" algn="ctr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pPr algn="l"/>
            <a:r>
              <a:rPr lang="zh-CN" altLang="en-US" sz="2400" b="1" kern="0" dirty="0"/>
              <a:t>详细功能列表</a:t>
            </a:r>
          </a:p>
        </p:txBody>
      </p:sp>
      <p:graphicFrame>
        <p:nvGraphicFramePr>
          <p:cNvPr id="9" name="表格 2">
            <a:extLst>
              <a:ext uri="{FF2B5EF4-FFF2-40B4-BE49-F238E27FC236}">
                <a16:creationId xmlns:a16="http://schemas.microsoft.com/office/drawing/2014/main" id="{B3D5C544-B8C8-F741-9933-FADC732A8663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50171296"/>
              </p:ext>
            </p:extLst>
          </p:nvPr>
        </p:nvGraphicFramePr>
        <p:xfrm>
          <a:off x="562708" y="1061737"/>
          <a:ext cx="10911254" cy="5152995"/>
        </p:xfrm>
        <a:graphic>
          <a:graphicData uri="http://schemas.openxmlformats.org/drawingml/2006/table">
            <a:tbl>
              <a:tblPr firstRow="1" bandRow="1"/>
              <a:tblGrid>
                <a:gridCol w="527568">
                  <a:extLst>
                    <a:ext uri="{9D8B030D-6E8A-4147-A177-3AD203B41FA5}">
                      <a16:colId xmlns:a16="http://schemas.microsoft.com/office/drawing/2014/main" val="3724599979"/>
                    </a:ext>
                  </a:extLst>
                </a:gridCol>
                <a:gridCol w="627624">
                  <a:extLst>
                    <a:ext uri="{9D8B030D-6E8A-4147-A177-3AD203B41FA5}">
                      <a16:colId xmlns:a16="http://schemas.microsoft.com/office/drawing/2014/main" val="675531531"/>
                    </a:ext>
                  </a:extLst>
                </a:gridCol>
                <a:gridCol w="15299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26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7400">
                  <a:extLst>
                    <a:ext uri="{9D8B030D-6E8A-4147-A177-3AD203B41FA5}">
                      <a16:colId xmlns:a16="http://schemas.microsoft.com/office/drawing/2014/main" val="1969595716"/>
                    </a:ext>
                  </a:extLst>
                </a:gridCol>
                <a:gridCol w="550257">
                  <a:extLst>
                    <a:ext uri="{9D8B030D-6E8A-4147-A177-3AD203B41FA5}">
                      <a16:colId xmlns:a16="http://schemas.microsoft.com/office/drawing/2014/main" val="940226488"/>
                    </a:ext>
                  </a:extLst>
                </a:gridCol>
                <a:gridCol w="756139">
                  <a:extLst>
                    <a:ext uri="{9D8B030D-6E8A-4147-A177-3AD203B41FA5}">
                      <a16:colId xmlns:a16="http://schemas.microsoft.com/office/drawing/2014/main" val="3780346506"/>
                    </a:ext>
                  </a:extLst>
                </a:gridCol>
                <a:gridCol w="1450731">
                  <a:extLst>
                    <a:ext uri="{9D8B030D-6E8A-4147-A177-3AD203B41FA5}">
                      <a16:colId xmlns:a16="http://schemas.microsoft.com/office/drawing/2014/main" val="1469477343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317620938"/>
                    </a:ext>
                  </a:extLst>
                </a:gridCol>
              </a:tblGrid>
              <a:tr h="413743">
                <a:tc>
                  <a:txBody>
                    <a:bodyPr/>
                    <a:lstStyle/>
                    <a:p>
                      <a: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200" b="1" i="0" u="none" strike="noStrike" cap="none" spc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  <a:sym typeface="Helvetica Neue Light"/>
                        </a:rPr>
                        <a:t>序号</a:t>
                      </a: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1pPr>
                      <a:lvl2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2pPr>
                      <a:lvl3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3pPr>
                      <a:lvl4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4pPr>
                      <a:lvl5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5pPr>
                      <a:lvl6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6pPr>
                      <a:lvl7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7pPr>
                      <a:lvl8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8pPr>
                      <a:lvl9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模块</a:t>
                      </a: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1pPr>
                      <a:lvl2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2pPr>
                      <a:lvl3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3pPr>
                      <a:lvl4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4pPr>
                      <a:lvl5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5pPr>
                      <a:lvl6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6pPr>
                      <a:lvl7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7pPr>
                      <a:lvl8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8pPr>
                      <a:lvl9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功能名称</a:t>
                      </a:r>
                    </a:p>
                  </a:txBody>
                  <a:tcPr marL="91441" marR="91441" marT="45727" marB="45727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1pPr>
                      <a:lvl2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2pPr>
                      <a:lvl3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3pPr>
                      <a:lvl4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4pPr>
                      <a:lvl5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5pPr>
                      <a:lvl6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6pPr>
                      <a:lvl7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7pPr>
                      <a:lvl8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8pPr>
                      <a:lvl9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简介</a:t>
                      </a:r>
                    </a:p>
                  </a:txBody>
                  <a:tcPr marL="91441" marR="91441" marT="45727" marB="45727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1pPr>
                      <a:lvl2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2pPr>
                      <a:lvl3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3pPr>
                      <a:lvl4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4pPr>
                      <a:lvl5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5pPr>
                      <a:lvl6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6pPr>
                      <a:lvl7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7pPr>
                      <a:lvl8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8pPr>
                      <a:lvl9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9pPr>
                    </a:lstStyle>
                    <a:p>
                      <a:pPr algn="ctr"/>
                      <a:endParaRPr lang="zh-CN" altLang="en-US" sz="12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1441" marR="91441" marT="45727" marB="45727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200" b="1" i="0" u="none" strike="noStrike" cap="none" spc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  <a:sym typeface="Helvetica Neue Light"/>
                        </a:rPr>
                        <a:t>序号</a:t>
                      </a:r>
                    </a:p>
                  </a:txBody>
                  <a:tcPr marL="91441" marR="91441" marT="45727" marB="45727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1pPr>
                      <a:lvl2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2pPr>
                      <a:lvl3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3pPr>
                      <a:lvl4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4pPr>
                      <a:lvl5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5pPr>
                      <a:lvl6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6pPr>
                      <a:lvl7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7pPr>
                      <a:lvl8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8pPr>
                      <a:lvl9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模块</a:t>
                      </a:r>
                    </a:p>
                  </a:txBody>
                  <a:tcPr marL="91441" marR="91441" marT="45727" marB="45727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1pPr>
                      <a:lvl2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2pPr>
                      <a:lvl3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3pPr>
                      <a:lvl4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4pPr>
                      <a:lvl5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5pPr>
                      <a:lvl6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6pPr>
                      <a:lvl7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7pPr>
                      <a:lvl8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8pPr>
                      <a:lvl9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功能名称</a:t>
                      </a:r>
                    </a:p>
                  </a:txBody>
                  <a:tcPr marL="91441" marR="91441" marT="45727" marB="45727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1pPr>
                      <a:lvl2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2pPr>
                      <a:lvl3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3pPr>
                      <a:lvl4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4pPr>
                      <a:lvl5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5pPr>
                      <a:lvl6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6pPr>
                      <a:lvl7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7pPr>
                      <a:lvl8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8pPr>
                      <a:lvl9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简介</a:t>
                      </a:r>
                    </a:p>
                  </a:txBody>
                  <a:tcPr marL="91441" marR="91441" marT="45727" marB="45727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7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1</a:t>
                      </a: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rowSpan="8">
                  <a:txBody>
                    <a:bodyPr/>
                    <a:lstStyle>
                      <a:lvl1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1pPr>
                      <a:lvl2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2pPr>
                      <a:lvl3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3pPr>
                      <a:lvl4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4pPr>
                      <a:lvl5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5pPr>
                      <a:lvl6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6pPr>
                      <a:lvl7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7pPr>
                      <a:lvl8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8pPr>
                      <a:lvl9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外门窗</a:t>
                      </a:r>
                      <a:endParaRPr lang="en-US" altLang="zh-CN" sz="1050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1pPr>
                      <a:lvl2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2pPr>
                      <a:lvl3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3pPr>
                      <a:lvl4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4pPr>
                      <a:lvl5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5pPr>
                      <a:lvl6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6pPr>
                      <a:lvl7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7pPr>
                      <a:lvl8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8pPr>
                      <a:lvl9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外门窗设计</a:t>
                      </a:r>
                      <a:endParaRPr lang="en-US" altLang="zh-CN" sz="1050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91441" marR="91441" marT="45727" marB="45727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1pPr>
                      <a:lvl2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2pPr>
                      <a:lvl3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3pPr>
                      <a:lvl4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4pPr>
                      <a:lvl5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5pPr>
                      <a:lvl6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6pPr>
                      <a:lvl7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7pPr>
                      <a:lvl8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8pPr>
                      <a:lvl9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9pPr>
                    </a:lstStyle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050" kern="1200" dirty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可通过“外门窗设计”菜单进行门或者窗标准模块选择。</a:t>
                      </a:r>
                    </a:p>
                  </a:txBody>
                  <a:tcPr marL="91441" marR="91441" marT="45727" marB="45727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1pPr>
                      <a:lvl2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2pPr>
                      <a:lvl3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3pPr>
                      <a:lvl4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4pPr>
                      <a:lvl5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5pPr>
                      <a:lvl6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6pPr>
                      <a:lvl7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7pPr>
                      <a:lvl8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8pPr>
                      <a:lvl9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9pPr>
                    </a:lstStyle>
                    <a:p>
                      <a:pPr algn="l">
                        <a:lnSpc>
                          <a:spcPct val="150000"/>
                        </a:lnSpc>
                        <a:buNone/>
                      </a:pPr>
                      <a:endParaRPr lang="zh-CN" altLang="en-US" sz="1050" kern="1200" dirty="0">
                        <a:solidFill>
                          <a:schemeClr val="dk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91441" marR="91441" marT="45727" marB="45727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050" kern="1200" dirty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9</a:t>
                      </a:r>
                      <a:endParaRPr lang="zh-CN" altLang="en-US" sz="1050" kern="1200" dirty="0">
                        <a:solidFill>
                          <a:schemeClr val="dk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91441" marR="91441" marT="45727" marB="45727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050" kern="1200" dirty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栏杆</a:t>
                      </a:r>
                    </a:p>
                  </a:txBody>
                  <a:tcPr marL="91441" marR="91441" marT="45727" marB="45727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050" kern="1200" dirty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楼层设置</a:t>
                      </a:r>
                      <a:r>
                        <a:rPr lang="en-US" altLang="zh-CN" sz="1050" kern="1200" dirty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/</a:t>
                      </a:r>
                      <a:r>
                        <a:rPr lang="zh-CN" altLang="en-US" sz="1050" kern="1200" dirty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平面生立面</a:t>
                      </a:r>
                    </a:p>
                  </a:txBody>
                  <a:tcPr marL="91441" marR="91441" marT="45727" marB="45727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1275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设置平面图楼层属性，可通过该工具将平面图上的栏杆按设置层数生成到立面。</a:t>
                      </a:r>
                    </a:p>
                  </a:txBody>
                  <a:tcPr marL="91441" marR="91441" marT="45727" marB="45727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3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05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2</a:t>
                      </a:r>
                      <a:endParaRPr lang="zh-CN" altLang="en-US" sz="105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 vMerge="1">
                  <a:txBody>
                    <a:bodyPr/>
                    <a:lstStyle>
                      <a:lvl1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1pPr>
                      <a:lvl2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2pPr>
                      <a:lvl3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3pPr>
                      <a:lvl4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4pPr>
                      <a:lvl5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5pPr>
                      <a:lvl6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6pPr>
                      <a:lvl7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7pPr>
                      <a:lvl8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8pPr>
                      <a:lvl9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11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1pPr>
                      <a:lvl2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2pPr>
                      <a:lvl3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3pPr>
                      <a:lvl4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4pPr>
                      <a:lvl5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5pPr>
                      <a:lvl6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6pPr>
                      <a:lvl7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7pPr>
                      <a:lvl8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8pPr>
                      <a:lvl9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05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门窗深化设计</a:t>
                      </a: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1pPr>
                      <a:lvl2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2pPr>
                      <a:lvl3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3pPr>
                      <a:lvl4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4pPr>
                      <a:lvl5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5pPr>
                      <a:lvl6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6pPr>
                      <a:lvl7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7pPr>
                      <a:lvl8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8pPr>
                      <a:lvl9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9pPr>
                    </a:lstStyle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05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通过“门窗深化设计”选择门窗型材、玻璃、节能系统等属性值，用于算量统计。</a:t>
                      </a: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1pPr>
                      <a:lvl2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2pPr>
                      <a:lvl3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3pPr>
                      <a:lvl4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4pPr>
                      <a:lvl5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5pPr>
                      <a:lvl6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6pPr>
                      <a:lvl7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7pPr>
                      <a:lvl8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8pPr>
                      <a:lvl9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10</a:t>
                      </a:r>
                      <a:endParaRPr lang="zh-CN" altLang="en-US" sz="105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1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栏杆大样</a:t>
                      </a: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自动生成栏杆大样图。</a:t>
                      </a: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736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05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3</a:t>
                      </a:r>
                      <a:endParaRPr lang="zh-CN" altLang="en-US" sz="105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1pPr>
                      <a:lvl2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2pPr>
                      <a:lvl3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3pPr>
                      <a:lvl4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4pPr>
                      <a:lvl5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5pPr>
                      <a:lvl6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6pPr>
                      <a:lvl7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7pPr>
                      <a:lvl8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8pPr>
                      <a:lvl9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05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楼层设置</a:t>
                      </a:r>
                      <a:r>
                        <a:rPr lang="en-US" altLang="zh-CN" sz="105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/</a:t>
                      </a:r>
                      <a:r>
                        <a:rPr lang="zh-CN" altLang="en-US" sz="105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平面生立面</a:t>
                      </a: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1pPr>
                      <a:lvl2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2pPr>
                      <a:lvl3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3pPr>
                      <a:lvl4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4pPr>
                      <a:lvl5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5pPr>
                      <a:lvl6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6pPr>
                      <a:lvl7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7pPr>
                      <a:lvl8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8pPr>
                      <a:lvl9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9pPr>
                    </a:lstStyle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05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用于设置平面图楼层属性，可通过该工具将平面图上的门窗按设置层数生成到立面。</a:t>
                      </a: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11</a:t>
                      </a:r>
                      <a:endParaRPr lang="zh-CN" altLang="en-US" sz="105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050" kern="1200" dirty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厨卫</a:t>
                      </a: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05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厨房设计</a:t>
                      </a: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厨房随空间尺寸自动排布。</a:t>
                      </a: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553820"/>
                  </a:ext>
                </a:extLst>
              </a:tr>
              <a:tr h="5423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05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4</a:t>
                      </a:r>
                      <a:endParaRPr lang="zh-CN" altLang="en-US" sz="105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>
                      <a:lvl1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1pPr>
                      <a:lvl2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2pPr>
                      <a:lvl3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3pPr>
                      <a:lvl4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4pPr>
                      <a:lvl5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5pPr>
                      <a:lvl6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6pPr>
                      <a:lvl7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7pPr>
                      <a:lvl8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8pPr>
                      <a:lvl9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11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1pPr>
                      <a:lvl2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2pPr>
                      <a:lvl3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3pPr>
                      <a:lvl4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4pPr>
                      <a:lvl5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5pPr>
                      <a:lvl6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6pPr>
                      <a:lvl7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7pPr>
                      <a:lvl8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8pPr>
                      <a:lvl9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05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门窗表</a:t>
                      </a:r>
                      <a:r>
                        <a:rPr lang="en-US" altLang="zh-CN" sz="105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/</a:t>
                      </a:r>
                      <a:r>
                        <a:rPr lang="zh-CN" altLang="en-US" sz="105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详图</a:t>
                      </a: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1pPr>
                      <a:lvl2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2pPr>
                      <a:lvl3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3pPr>
                      <a:lvl4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4pPr>
                      <a:lvl5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5pPr>
                      <a:lvl6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6pPr>
                      <a:lvl7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7pPr>
                      <a:lvl8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8pPr>
                      <a:lvl9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9pPr>
                    </a:lstStyle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05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圈选门窗范围，自动生成门窗表、详图。</a:t>
                      </a: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1pPr>
                      <a:lvl2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2pPr>
                      <a:lvl3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3pPr>
                      <a:lvl4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4pPr>
                      <a:lvl5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5pPr>
                      <a:lvl6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6pPr>
                      <a:lvl7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7pPr>
                      <a:lvl8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8pPr>
                      <a:lvl9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</a:pPr>
                      <a:endParaRPr lang="zh-CN" altLang="en-US" sz="105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05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12</a:t>
                      </a:r>
                      <a:endParaRPr lang="zh-CN" altLang="en-US" sz="105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CN" altLang="en-US" sz="105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卫生间设计</a:t>
                      </a: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05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卫生间随空间尺寸自动排布。</a:t>
                      </a: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73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05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5</a:t>
                      </a:r>
                      <a:endParaRPr lang="zh-CN" altLang="en-US" sz="105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 vMerge="1">
                  <a:txBody>
                    <a:bodyPr/>
                    <a:lstStyle>
                      <a:lvl1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1pPr>
                      <a:lvl2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2pPr>
                      <a:lvl3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3pPr>
                      <a:lvl4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4pPr>
                      <a:lvl5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5pPr>
                      <a:lvl6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6pPr>
                      <a:lvl7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7pPr>
                      <a:lvl8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8pPr>
                      <a:lvl9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11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1pPr>
                      <a:lvl2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2pPr>
                      <a:lvl3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3pPr>
                      <a:lvl4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4pPr>
                      <a:lvl5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5pPr>
                      <a:lvl6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6pPr>
                      <a:lvl7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7pPr>
                      <a:lvl8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8pPr>
                      <a:lvl9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05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门窗算量统计</a:t>
                      </a: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1pPr>
                      <a:lvl2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2pPr>
                      <a:lvl3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3pPr>
                      <a:lvl4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4pPr>
                      <a:lvl5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5pPr>
                      <a:lvl6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6pPr>
                      <a:lvl7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7pPr>
                      <a:lvl8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8pPr>
                      <a:lvl9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9pPr>
                    </a:lstStyle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05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用于设计算量统计，可导出统计</a:t>
                      </a:r>
                      <a:r>
                        <a:rPr lang="en-US" altLang="zh-CN" sz="105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Excel</a:t>
                      </a:r>
                      <a:r>
                        <a:rPr lang="zh-CN" altLang="en-US" sz="105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表。</a:t>
                      </a: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1pPr>
                      <a:lvl2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2pPr>
                      <a:lvl3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3pPr>
                      <a:lvl4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4pPr>
                      <a:lvl5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5pPr>
                      <a:lvl6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6pPr>
                      <a:lvl7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7pPr>
                      <a:lvl8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8pPr>
                      <a:lvl9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9pPr>
                    </a:lstStyle>
                    <a:p>
                      <a:pPr marL="0" marR="0" lvl="0" indent="0" algn="l" defTabSz="91440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13</a:t>
                      </a:r>
                      <a:endParaRPr lang="zh-CN" altLang="en-US" sz="105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5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05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厨卫算量</a:t>
                      </a: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厨房卫生间台盆、马桶等部品统计。</a:t>
                      </a: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478330"/>
                  </a:ext>
                </a:extLst>
              </a:tr>
              <a:tr h="5299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05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6</a:t>
                      </a:r>
                      <a:endParaRPr lang="zh-CN" altLang="en-US" sz="105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>
                      <a:lvl1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1pPr>
                      <a:lvl2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2pPr>
                      <a:lvl3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3pPr>
                      <a:lvl4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4pPr>
                      <a:lvl5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5pPr>
                      <a:lvl6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6pPr>
                      <a:lvl7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7pPr>
                      <a:lvl8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8pPr>
                      <a:lvl9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11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rowSpan="2">
                  <a:txBody>
                    <a:bodyPr/>
                    <a:lstStyle>
                      <a:lvl1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1pPr>
                      <a:lvl2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2pPr>
                      <a:lvl3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3pPr>
                      <a:lvl4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4pPr>
                      <a:lvl5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5pPr>
                      <a:lvl6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6pPr>
                      <a:lvl7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7pPr>
                      <a:lvl8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8pPr>
                      <a:lvl9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05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门窗自动编号</a:t>
                      </a: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rowSpan="2">
                  <a:txBody>
                    <a:bodyPr/>
                    <a:lstStyle>
                      <a:lvl1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1pPr>
                      <a:lvl2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2pPr>
                      <a:lvl3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3pPr>
                      <a:lvl4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4pPr>
                      <a:lvl5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5pPr>
                      <a:lvl6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6pPr>
                      <a:lvl7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7pPr>
                      <a:lvl8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8pPr>
                      <a:lvl9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9pPr>
                    </a:lstStyle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快捷操作菜单，可一键对所有标准化门窗进行编号。</a:t>
                      </a: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rowSpan="2">
                  <a:txBody>
                    <a:bodyPr/>
                    <a:lstStyle>
                      <a:lvl1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1pPr>
                      <a:lvl2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2pPr>
                      <a:lvl3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3pPr>
                      <a:lvl4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4pPr>
                      <a:lvl5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5pPr>
                      <a:lvl6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6pPr>
                      <a:lvl7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7pPr>
                      <a:lvl8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8pPr>
                      <a:lvl9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</a:pPr>
                      <a:endParaRPr lang="zh-CN" altLang="en-US" sz="105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05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14</a:t>
                      </a:r>
                      <a:endParaRPr lang="zh-CN" altLang="en-US" sz="105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05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空调</a:t>
                      </a: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05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空调设计</a:t>
                      </a: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05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空调机位尺寸大小预警，立管自动排布。</a:t>
                      </a: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620215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05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7</a:t>
                      </a:r>
                      <a:endParaRPr lang="zh-CN" altLang="en-US" sz="105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 vMerge="1">
                  <a:txBody>
                    <a:bodyPr/>
                    <a:lstStyle>
                      <a:lvl1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1pPr>
                      <a:lvl2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2pPr>
                      <a:lvl3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3pPr>
                      <a:lvl4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4pPr>
                      <a:lvl5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5pPr>
                      <a:lvl6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6pPr>
                      <a:lvl7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7pPr>
                      <a:lvl8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8pPr>
                      <a:lvl9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11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>
                      <a:lvl1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1pPr>
                      <a:lvl2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2pPr>
                      <a:lvl3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3pPr>
                      <a:lvl4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4pPr>
                      <a:lvl5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5pPr>
                      <a:lvl6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6pPr>
                      <a:lvl7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7pPr>
                      <a:lvl8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8pPr>
                      <a:lvl9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05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门窗高亮</a:t>
                      </a:r>
                      <a:r>
                        <a:rPr lang="en-US" altLang="zh-CN" sz="105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/</a:t>
                      </a:r>
                      <a:r>
                        <a:rPr lang="zh-CN" altLang="en-US" sz="105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取消</a:t>
                      </a: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 vMerge="1">
                  <a:txBody>
                    <a:bodyPr/>
                    <a:lstStyle>
                      <a:lvl1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1pPr>
                      <a:lvl2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2pPr>
                      <a:lvl3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3pPr>
                      <a:lvl4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4pPr>
                      <a:lvl5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5pPr>
                      <a:lvl6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6pPr>
                      <a:lvl7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7pPr>
                      <a:lvl8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8pPr>
                      <a:lvl9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9pPr>
                    </a:lstStyle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050" kern="12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门窗表范围内，右击选择门窗高亮可查看已统计到的门窗位置，核实后点击取消。</a:t>
                      </a: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 vMerge="1">
                  <a:txBody>
                    <a:bodyPr/>
                    <a:lstStyle>
                      <a:lvl1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1pPr>
                      <a:lvl2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2pPr>
                      <a:lvl3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3pPr>
                      <a:lvl4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4pPr>
                      <a:lvl5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5pPr>
                      <a:lvl6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6pPr>
                      <a:lvl7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7pPr>
                      <a:lvl8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8pPr>
                      <a:lvl9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</a:pPr>
                      <a:endParaRPr lang="zh-CN" altLang="en-US" sz="105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05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13</a:t>
                      </a:r>
                      <a:endParaRPr lang="zh-CN" altLang="en-US" sz="105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CN" altLang="en-US" sz="105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05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空调设计</a:t>
                      </a: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CN" altLang="en-US" sz="105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36601"/>
                  </a:ext>
                </a:extLst>
              </a:tr>
              <a:tr h="51875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5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门窗高亮</a:t>
                      </a:r>
                      <a:r>
                        <a:rPr lang="en-US" altLang="zh-CN" sz="105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/</a:t>
                      </a:r>
                      <a:r>
                        <a:rPr lang="zh-CN" altLang="en-US" sz="105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取消</a:t>
                      </a:r>
                      <a:endParaRPr lang="zh-CN" altLang="en-US"/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门窗表范围内，右击选择门窗高亮可查看已统计到的门窗位置，核实后点击取消。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15</a:t>
                      </a:r>
                      <a:endParaRPr lang="zh-CN" altLang="en-US" dirty="0"/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CN" altLang="en-US" sz="105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5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空调统计</a:t>
                      </a:r>
                      <a:endParaRPr lang="zh-CN" altLang="en-US" dirty="0"/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12750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050" b="0" i="0" u="none" strike="noStrike" kern="1200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  <a:sym typeface="Helvetica Neue Light"/>
                        </a:rPr>
                        <a:t>空调个数自动统计。</a:t>
                      </a: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176069"/>
                  </a:ext>
                </a:extLst>
              </a:tr>
              <a:tr h="6232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05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8</a:t>
                      </a:r>
                      <a:endParaRPr lang="zh-CN" altLang="en-US" sz="105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1pPr>
                      <a:lvl2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2pPr>
                      <a:lvl3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3pPr>
                      <a:lvl4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4pPr>
                      <a:lvl5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5pPr>
                      <a:lvl6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6pPr>
                      <a:lvl7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7pPr>
                      <a:lvl8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8pPr>
                      <a:lvl9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1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栏杆</a:t>
                      </a: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1pPr>
                      <a:lvl2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2pPr>
                      <a:lvl3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3pPr>
                      <a:lvl4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4pPr>
                      <a:lvl5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5pPr>
                      <a:lvl6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6pPr>
                      <a:lvl7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7pPr>
                      <a:lvl8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8pPr>
                      <a:lvl9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05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栏杆设计</a:t>
                      </a:r>
                    </a:p>
                  </a:txBody>
                  <a:tcPr marL="91441" marR="91441" marT="45727" marB="45727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1pPr>
                      <a:lvl2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2pPr>
                      <a:lvl3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3pPr>
                      <a:lvl4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4pPr>
                      <a:lvl5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5pPr>
                      <a:lvl6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6pPr>
                      <a:lvl7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7pPr>
                      <a:lvl8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8pPr>
                      <a:lvl9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9pPr>
                    </a:lstStyle>
                    <a:p>
                      <a:pPr marL="0" marR="0" lvl="0" indent="0" algn="l" defTabSz="41275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kern="1200" dirty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栏杆标准模块选择，栏杆随路径自动生成。</a:t>
                      </a:r>
                    </a:p>
                  </a:txBody>
                  <a:tcPr marL="91441" marR="91441" marT="45727" marB="45727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1pPr>
                      <a:lvl2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2pPr>
                      <a:lvl3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3pPr>
                      <a:lvl4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4pPr>
                      <a:lvl5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5pPr>
                      <a:lvl6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6pPr>
                      <a:lvl7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7pPr>
                      <a:lvl8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8pPr>
                      <a:lvl9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</a:pPr>
                      <a:endParaRPr lang="zh-CN" altLang="en-US" sz="105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91441" marR="91441" marT="45727" marB="45727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05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16</a:t>
                      </a:r>
                      <a:endParaRPr lang="zh-CN" altLang="en-US" sz="105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91441" marR="91441" marT="45727" marB="45727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05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项目管理</a:t>
                      </a: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05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图纸上传</a:t>
                      </a:r>
                    </a:p>
                  </a:txBody>
                  <a:tcPr marL="91441" marR="91441" marT="45727" marB="45727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05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项目下自定义文件夹进行图纸上传。</a:t>
                      </a:r>
                    </a:p>
                  </a:txBody>
                  <a:tcPr marL="91441" marR="91441" marT="45727" marB="45727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3032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9155565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标准部品库</a:t>
            </a:r>
            <a:r>
              <a:rPr lang="en-US" altLang="zh-CN" dirty="0"/>
              <a:t>—</a:t>
            </a:r>
            <a:r>
              <a:rPr lang="zh-CN" altLang="en-US" dirty="0"/>
              <a:t>栏杆</a:t>
            </a:r>
            <a:r>
              <a:rPr lang="en-US" altLang="zh-CN" dirty="0"/>
              <a:t>(</a:t>
            </a:r>
            <a:r>
              <a:rPr lang="zh-CN" altLang="en-US" dirty="0"/>
              <a:t>新增</a:t>
            </a:r>
            <a:r>
              <a:rPr lang="en-US" altLang="zh-CN" dirty="0"/>
              <a:t>)</a:t>
            </a:r>
            <a:endParaRPr lang="zh-CN" altLang="en-US" sz="1800" dirty="0"/>
          </a:p>
        </p:txBody>
      </p:sp>
      <p:sp>
        <p:nvSpPr>
          <p:cNvPr id="14" name="圆角矩形标注 13"/>
          <p:cNvSpPr/>
          <p:nvPr/>
        </p:nvSpPr>
        <p:spPr>
          <a:xfrm rot="5400000">
            <a:off x="8806496" y="2260158"/>
            <a:ext cx="3959225" cy="2171700"/>
          </a:xfrm>
          <a:prstGeom prst="wedgeRoundRectCallout">
            <a:avLst/>
          </a:prstGeom>
          <a:solidFill>
            <a:srgbClr val="F5A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带</a:t>
            </a: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*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号的为必填项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灯泡处为填写规则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原型编号不能重复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4.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上传的图纸为</a:t>
            </a: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CAD2010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格式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原型图纸上传后会在左侧预览区显示图形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6.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设置使用范围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7.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栏杆类型分为玻璃栏杆和铁艺栏杆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8.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修改完成后点击保存进行保存，或点击提交提交审核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4" y="1141479"/>
            <a:ext cx="8731153" cy="3942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56" y="1141479"/>
            <a:ext cx="8786815" cy="4409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908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标准部品库</a:t>
            </a:r>
            <a:r>
              <a:rPr lang="en-US" altLang="zh-CN" dirty="0"/>
              <a:t>—</a:t>
            </a:r>
            <a:r>
              <a:rPr lang="zh-CN" altLang="en-US" dirty="0"/>
              <a:t>栏杆</a:t>
            </a:r>
            <a:r>
              <a:rPr lang="en-US" altLang="zh-CN" dirty="0"/>
              <a:t>(</a:t>
            </a:r>
            <a:r>
              <a:rPr lang="zh-CN" altLang="en-US" dirty="0"/>
              <a:t>查看</a:t>
            </a:r>
            <a:r>
              <a:rPr lang="en-US" altLang="zh-CN" dirty="0"/>
              <a:t>)</a:t>
            </a:r>
            <a:endParaRPr lang="zh-CN" altLang="en-US" sz="18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1155697"/>
            <a:ext cx="7696200" cy="4812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50" y="1119608"/>
            <a:ext cx="8432468" cy="4812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圆角矩形标注 13">
            <a:extLst>
              <a:ext uri="{FF2B5EF4-FFF2-40B4-BE49-F238E27FC236}">
                <a16:creationId xmlns:a16="http://schemas.microsoft.com/office/drawing/2014/main" id="{EE18489E-9C80-4CDD-87BD-D3282ABD92B3}"/>
              </a:ext>
            </a:extLst>
          </p:cNvPr>
          <p:cNvSpPr/>
          <p:nvPr/>
        </p:nvSpPr>
        <p:spPr>
          <a:xfrm rot="5400000">
            <a:off x="9673545" y="1866539"/>
            <a:ext cx="2258784" cy="2273300"/>
          </a:xfrm>
          <a:prstGeom prst="wedgeRoundRectCallout">
            <a:avLst/>
          </a:prstGeom>
          <a:solidFill>
            <a:srgbClr val="F5A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查看原型各项信息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点击下载按钮下载原型图纸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点击编辑跳转到编辑页面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937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标准部品库</a:t>
            </a:r>
            <a:r>
              <a:rPr lang="en-US" altLang="zh-CN" dirty="0"/>
              <a:t>—</a:t>
            </a:r>
            <a:r>
              <a:rPr lang="zh-CN" altLang="en-US" dirty="0"/>
              <a:t>栏杆</a:t>
            </a:r>
            <a:r>
              <a:rPr lang="en-US" altLang="zh-CN" dirty="0"/>
              <a:t>(</a:t>
            </a:r>
            <a:r>
              <a:rPr lang="zh-CN" altLang="en-US" dirty="0"/>
              <a:t>编辑</a:t>
            </a:r>
            <a:r>
              <a:rPr lang="en-US" altLang="zh-CN" dirty="0"/>
              <a:t>)</a:t>
            </a:r>
            <a:endParaRPr lang="zh-CN" altLang="en-US" sz="1800" dirty="0"/>
          </a:p>
        </p:txBody>
      </p:sp>
      <p:sp>
        <p:nvSpPr>
          <p:cNvPr id="14" name="圆角矩形标注 13"/>
          <p:cNvSpPr/>
          <p:nvPr/>
        </p:nvSpPr>
        <p:spPr>
          <a:xfrm rot="5400000">
            <a:off x="8948418" y="2018452"/>
            <a:ext cx="3632199" cy="2184402"/>
          </a:xfrm>
          <a:prstGeom prst="wedgeRoundRectCallout">
            <a:avLst/>
          </a:prstGeom>
          <a:solidFill>
            <a:srgbClr val="F5A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栏杆</a:t>
            </a:r>
            <a:r>
              <a:rPr lang="zh-CN" altLang="zh-CN" sz="1100" dirty="0">
                <a:latin typeface="微软雅黑" panose="020B0503020204020204" charset="-122"/>
                <a:ea typeface="微软雅黑" panose="020B0503020204020204" charset="-122"/>
              </a:rPr>
              <a:t>编辑页面与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栏杆</a:t>
            </a:r>
            <a:r>
              <a:rPr lang="zh-CN" altLang="zh-CN" sz="1100" dirty="0">
                <a:latin typeface="微软雅黑" panose="020B0503020204020204" charset="-122"/>
                <a:ea typeface="微软雅黑" panose="020B0503020204020204" charset="-122"/>
              </a:rPr>
              <a:t>新增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页面</a:t>
            </a:r>
            <a:r>
              <a:rPr lang="zh-CN" altLang="zh-CN" sz="1100" dirty="0">
                <a:latin typeface="微软雅黑" panose="020B0503020204020204" charset="-122"/>
                <a:ea typeface="微软雅黑" panose="020B0503020204020204" charset="-122"/>
              </a:rPr>
              <a:t>基本相同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原型编号不能修改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zh-CN" sz="1100" dirty="0">
                <a:latin typeface="微软雅黑" panose="020B0503020204020204" charset="-122"/>
                <a:ea typeface="微软雅黑" panose="020B0503020204020204" charset="-122"/>
              </a:rPr>
              <a:t>用户根据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原型数据进行</a:t>
            </a:r>
            <a:r>
              <a:rPr lang="zh-CN" altLang="zh-CN" sz="1100" dirty="0">
                <a:latin typeface="微软雅黑" panose="020B0503020204020204" charset="-122"/>
                <a:ea typeface="微软雅黑" panose="020B0503020204020204" charset="-122"/>
              </a:rPr>
              <a:t>修改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修改完成后点击保存按钮保存。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5.</a:t>
            </a:r>
            <a:r>
              <a:rPr lang="zh-CN" altLang="zh-CN" sz="11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点击删除按钮</a:t>
            </a:r>
            <a:r>
              <a:rPr lang="zh-CN" altLang="zh-CN" sz="1100" dirty="0">
                <a:latin typeface="微软雅黑" panose="020B0503020204020204" charset="-122"/>
                <a:ea typeface="微软雅黑" panose="020B0503020204020204" charset="-122"/>
              </a:rPr>
              <a:t>将已上传的原型删除。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6. 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修改原型数据后，点击提交按钮进入审批流程，原型完成审批后才能使用</a:t>
            </a:r>
            <a:r>
              <a:rPr lang="zh-CN" altLang="zh-CN" sz="11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  <a:p>
            <a:pPr indent="-457200" algn="just">
              <a:lnSpc>
                <a:spcPct val="150000"/>
              </a:lnSpc>
            </a:pPr>
            <a:endParaRPr lang="zh-CN" altLang="zh-CN" sz="1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2" y="1152947"/>
            <a:ext cx="8637804" cy="4643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2" y="1203747"/>
            <a:ext cx="8304003" cy="422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540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5"/>
          <p:cNvSpPr txBox="1"/>
          <p:nvPr/>
        </p:nvSpPr>
        <p:spPr>
          <a:xfrm>
            <a:off x="2584645" y="2909659"/>
            <a:ext cx="3914775" cy="52565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/>
              <a:t>2.</a:t>
            </a:r>
            <a:r>
              <a:rPr lang="zh-CN" altLang="en-US" dirty="0"/>
              <a:t>标准空间模块库</a:t>
            </a:r>
          </a:p>
        </p:txBody>
      </p:sp>
      <p:sp>
        <p:nvSpPr>
          <p:cNvPr id="9" name="椭圆 8"/>
          <p:cNvSpPr/>
          <p:nvPr/>
        </p:nvSpPr>
        <p:spPr>
          <a:xfrm>
            <a:off x="2300506" y="4211878"/>
            <a:ext cx="100414" cy="100414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2060"/>
              </a:solidFill>
            </a:endParaRPr>
          </a:p>
        </p:txBody>
      </p:sp>
      <p:sp>
        <p:nvSpPr>
          <p:cNvPr id="3" name="TextBox 10"/>
          <p:cNvSpPr txBox="1"/>
          <p:nvPr/>
        </p:nvSpPr>
        <p:spPr>
          <a:xfrm>
            <a:off x="2584433" y="3999256"/>
            <a:ext cx="3914881" cy="52565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sz="2400" dirty="0"/>
              <a:t>3.</a:t>
            </a:r>
            <a:r>
              <a:rPr lang="zh-CN" altLang="en-US" sz="2400" dirty="0"/>
              <a:t>项目管理</a:t>
            </a:r>
            <a:endParaRPr lang="en-US" altLang="zh-CN" sz="2400" dirty="0"/>
          </a:p>
        </p:txBody>
      </p:sp>
      <p:sp>
        <p:nvSpPr>
          <p:cNvPr id="7" name="椭圆 6"/>
          <p:cNvSpPr/>
          <p:nvPr/>
        </p:nvSpPr>
        <p:spPr>
          <a:xfrm>
            <a:off x="2300506" y="1955982"/>
            <a:ext cx="100414" cy="100414"/>
          </a:xfrm>
          <a:prstGeom prst="ellipse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2C3F85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BFBFBF"/>
              </a:solidFill>
            </a:endParaRPr>
          </a:p>
        </p:txBody>
      </p:sp>
      <p:sp>
        <p:nvSpPr>
          <p:cNvPr id="4" name="TextBox 14"/>
          <p:cNvSpPr txBox="1"/>
          <p:nvPr/>
        </p:nvSpPr>
        <p:spPr>
          <a:xfrm>
            <a:off x="2584539" y="1743360"/>
            <a:ext cx="3914775" cy="52565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/>
              <a:t>1.</a:t>
            </a:r>
            <a:r>
              <a:rPr lang="zh-CN" altLang="en-US" dirty="0"/>
              <a:t>标准部品库</a:t>
            </a:r>
            <a:endParaRPr lang="en-US" altLang="zh-CN" dirty="0"/>
          </a:p>
        </p:txBody>
      </p:sp>
      <p:sp>
        <p:nvSpPr>
          <p:cNvPr id="8" name="椭圆 7"/>
          <p:cNvSpPr/>
          <p:nvPr/>
        </p:nvSpPr>
        <p:spPr>
          <a:xfrm>
            <a:off x="2293043" y="3072074"/>
            <a:ext cx="100414" cy="100414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206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451DA76-25C1-4063-AE7D-F949622E1D2E}"/>
              </a:ext>
            </a:extLst>
          </p:cNvPr>
          <p:cNvSpPr txBox="1"/>
          <p:nvPr/>
        </p:nvSpPr>
        <p:spPr>
          <a:xfrm>
            <a:off x="1759262" y="650938"/>
            <a:ext cx="73448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微软雅黑" panose="020B0503020204020204" charset="-122"/>
                <a:ea typeface="微软雅黑" panose="020B0503020204020204" charset="-122"/>
              </a:rPr>
              <a:t>Web</a:t>
            </a: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端操作指引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EC5BF0D-5320-46C6-8908-F7ABA1B354A2}"/>
              </a:ext>
            </a:extLst>
          </p:cNvPr>
          <p:cNvSpPr txBox="1"/>
          <p:nvPr/>
        </p:nvSpPr>
        <p:spPr>
          <a:xfrm>
            <a:off x="230735" y="3406528"/>
            <a:ext cx="641611" cy="1211635"/>
          </a:xfrm>
          <a:prstGeom prst="rect">
            <a:avLst/>
          </a:prstGeom>
          <a:noFill/>
        </p:spPr>
        <p:txBody>
          <a:bodyPr vert="eaVert" wrap="none" lIns="53511" tIns="26871" rIns="53511" bIns="26871" rtlCol="0">
            <a:spAutoFit/>
          </a:bodyPr>
          <a:lstStyle/>
          <a:p>
            <a:pPr defTabSz="108324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467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目录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C09500B-F392-404E-B1A5-E5608C9334B4}"/>
              </a:ext>
            </a:extLst>
          </p:cNvPr>
          <p:cNvSpPr txBox="1"/>
          <p:nvPr/>
        </p:nvSpPr>
        <p:spPr>
          <a:xfrm>
            <a:off x="119545" y="720170"/>
            <a:ext cx="928933" cy="2256793"/>
          </a:xfrm>
          <a:prstGeom prst="rect">
            <a:avLst/>
          </a:prstGeom>
          <a:noFill/>
        </p:spPr>
        <p:txBody>
          <a:bodyPr vert="eaVert" wrap="none" lIns="53511" tIns="26871" rIns="53511" bIns="26871" rtlCol="0">
            <a:spAutoFit/>
          </a:bodyPr>
          <a:lstStyle/>
          <a:p>
            <a:pPr defTabSz="108324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5334" b="1" dirty="0">
                <a:solidFill>
                  <a:srgbClr val="C00000"/>
                </a:solidFill>
                <a:latin typeface="Abadi" panose="020B0604020202020204" pitchFamily="34" charset="0"/>
                <a:ea typeface="华文中宋" panose="02010600040101010101" pitchFamily="2" charset="-122"/>
              </a:rPr>
              <a:t>C</a:t>
            </a:r>
            <a:r>
              <a:rPr lang="en-US" altLang="zh-CN" sz="3467" dirty="0">
                <a:latin typeface="Abadi" panose="020B0604020202020204" pitchFamily="34" charset="0"/>
                <a:ea typeface="华文中宋" panose="02010600040101010101" pitchFamily="2" charset="-122"/>
              </a:rPr>
              <a:t>ONTENTS</a:t>
            </a:r>
            <a:endParaRPr lang="zh-CN" altLang="en-US" sz="3467" dirty="0">
              <a:latin typeface="Abadi" panose="020B0604020202020204" pitchFamily="34" charset="0"/>
              <a:ea typeface="华文中宋" panose="02010600040101010101" pitchFamily="2" charset="-122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39830A3-BA4E-4D90-866C-4527E2A37338}"/>
              </a:ext>
            </a:extLst>
          </p:cNvPr>
          <p:cNvCxnSpPr/>
          <p:nvPr/>
        </p:nvCxnSpPr>
        <p:spPr bwMode="auto">
          <a:xfrm>
            <a:off x="1137851" y="16"/>
            <a:ext cx="0" cy="6775740"/>
          </a:xfrm>
          <a:prstGeom prst="line">
            <a:avLst/>
          </a:prstGeom>
          <a:solidFill>
            <a:schemeClr val="accent1"/>
          </a:solidFill>
          <a:ln w="117475" cap="flat" cmpd="sng" algn="ctr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16200000" scaled="1"/>
              <a:tileRect/>
            </a:gra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251634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标准空间模块库</a:t>
            </a:r>
            <a:r>
              <a:rPr lang="en-US" altLang="zh-CN" dirty="0"/>
              <a:t>—</a:t>
            </a:r>
            <a:r>
              <a:rPr lang="zh-CN" altLang="en-US" dirty="0"/>
              <a:t>厨房</a:t>
            </a:r>
            <a:r>
              <a:rPr lang="en-US" altLang="zh-CN" dirty="0"/>
              <a:t>(</a:t>
            </a:r>
            <a:r>
              <a:rPr lang="zh-CN" altLang="en-US" dirty="0"/>
              <a:t>检索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10" name="圆角矩形标注 9"/>
          <p:cNvSpPr/>
          <p:nvPr/>
        </p:nvSpPr>
        <p:spPr>
          <a:xfrm rot="5400000">
            <a:off x="9544508" y="1798145"/>
            <a:ext cx="2466693" cy="2171703"/>
          </a:xfrm>
          <a:prstGeom prst="wedgeRoundRectCallout">
            <a:avLst/>
          </a:prstGeom>
          <a:solidFill>
            <a:srgbClr val="F5A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根据区域、厨房类型、门窗位置、排气道、审核状态进行检索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根据关键词搜索进行检索，在搜索框中填写条件，点击搜索按钮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30" y="1099468"/>
            <a:ext cx="7779203" cy="4926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721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标准空间模块库</a:t>
            </a:r>
            <a:r>
              <a:rPr lang="en-US" altLang="zh-CN" dirty="0"/>
              <a:t>—</a:t>
            </a:r>
            <a:r>
              <a:rPr lang="zh-CN" altLang="en-US" dirty="0"/>
              <a:t>厨房</a:t>
            </a:r>
            <a:r>
              <a:rPr lang="en-US" altLang="zh-CN" dirty="0"/>
              <a:t>(</a:t>
            </a:r>
            <a:r>
              <a:rPr lang="zh-CN" altLang="en-US" dirty="0"/>
              <a:t>新增</a:t>
            </a:r>
            <a:r>
              <a:rPr lang="en-US" altLang="zh-CN" dirty="0"/>
              <a:t>)</a:t>
            </a:r>
            <a:endParaRPr lang="zh-CN" altLang="en-US" sz="1800" dirty="0"/>
          </a:p>
        </p:txBody>
      </p:sp>
      <p:sp>
        <p:nvSpPr>
          <p:cNvPr id="14" name="圆角矩形标注 13"/>
          <p:cNvSpPr/>
          <p:nvPr/>
        </p:nvSpPr>
        <p:spPr>
          <a:xfrm rot="5400000">
            <a:off x="8445290" y="2333940"/>
            <a:ext cx="4606925" cy="2273300"/>
          </a:xfrm>
          <a:prstGeom prst="wedgeRoundRectCallout">
            <a:avLst/>
          </a:prstGeom>
          <a:solidFill>
            <a:srgbClr val="F5A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带</a:t>
            </a: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*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号的为必填项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灯泡处为填写规则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原型编号不能重复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4.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上传的图纸为</a:t>
            </a: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CAD2010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格式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原型图纸上传后会在左侧预览区显示图形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6.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根据原型填写使用范围、厨房类型、门窗位置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7.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模块类型分为动态和定型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8.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动态原型下，是否包含排气道，开间尺寸范围和进深尺寸范围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9.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定型原型下尺寸固定，包括开间进深、台盆尺寸、冰箱尺寸，灶台尺寸信息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完成设置后点击提交按钮提交审核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52" y="1332227"/>
            <a:ext cx="8546951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472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标准空间模块库</a:t>
            </a:r>
            <a:r>
              <a:rPr lang="en-US" altLang="zh-CN" dirty="0"/>
              <a:t>—</a:t>
            </a:r>
            <a:r>
              <a:rPr lang="zh-CN" altLang="en-US" dirty="0"/>
              <a:t>厨房</a:t>
            </a:r>
            <a:r>
              <a:rPr lang="en-US" altLang="zh-CN" dirty="0"/>
              <a:t>(</a:t>
            </a:r>
            <a:r>
              <a:rPr lang="zh-CN" altLang="en-US" dirty="0"/>
              <a:t>新增静态</a:t>
            </a:r>
            <a:r>
              <a:rPr lang="en-US" altLang="zh-CN" dirty="0"/>
              <a:t>)</a:t>
            </a:r>
            <a:endParaRPr lang="zh-CN" altLang="en-US" sz="18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36" y="1305135"/>
            <a:ext cx="8546951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4FC137-7375-4F40-A420-2745AE179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443" y="1201491"/>
            <a:ext cx="7610616" cy="4135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圆角矩形标注 13">
            <a:extLst>
              <a:ext uri="{FF2B5EF4-FFF2-40B4-BE49-F238E27FC236}">
                <a16:creationId xmlns:a16="http://schemas.microsoft.com/office/drawing/2014/main" id="{370EBE38-DBFD-4392-8E0E-D28547C22876}"/>
              </a:ext>
            </a:extLst>
          </p:cNvPr>
          <p:cNvSpPr/>
          <p:nvPr/>
        </p:nvSpPr>
        <p:spPr>
          <a:xfrm rot="5400000">
            <a:off x="8499474" y="2306848"/>
            <a:ext cx="4606925" cy="2273300"/>
          </a:xfrm>
          <a:prstGeom prst="wedgeRoundRectCallout">
            <a:avLst/>
          </a:prstGeom>
          <a:solidFill>
            <a:srgbClr val="F5A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带</a:t>
            </a: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*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号的为必填项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灯泡处为填写规则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原型编号不能重复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4.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上传的图纸为</a:t>
            </a: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CAD2010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格式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原型图纸上传后会在左侧预览区显示图形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6.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根据原型填写使用范围、厨房类型、门窗位置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7.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模块类型分为动态和定型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8.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动态原型下，是否包含排气道，开间尺寸范围和进深尺寸范围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9.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定型原型下尺寸固定，包括开间进深、台盆尺寸、冰箱尺寸，灶台尺寸信息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完成设置后点击提交按钮提交审核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0132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标准空间模块库</a:t>
            </a:r>
            <a:r>
              <a:rPr lang="en-US" altLang="zh-CN" dirty="0"/>
              <a:t>—</a:t>
            </a:r>
            <a:r>
              <a:rPr lang="zh-CN" altLang="en-US" dirty="0"/>
              <a:t>厨房</a:t>
            </a:r>
            <a:r>
              <a:rPr lang="en-US" altLang="zh-CN" dirty="0"/>
              <a:t>(</a:t>
            </a:r>
            <a:r>
              <a:rPr lang="zh-CN" altLang="en-US" dirty="0"/>
              <a:t>查看</a:t>
            </a:r>
            <a:r>
              <a:rPr lang="en-US" altLang="zh-CN" dirty="0"/>
              <a:t>)</a:t>
            </a:r>
            <a:endParaRPr lang="zh-CN" altLang="en-US" sz="18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"/>
          <a:stretch/>
        </p:blipFill>
        <p:spPr bwMode="auto">
          <a:xfrm>
            <a:off x="1041400" y="1069053"/>
            <a:ext cx="7829550" cy="508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1103527"/>
            <a:ext cx="7759649" cy="501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圆角矩形标注 13">
            <a:extLst>
              <a:ext uri="{FF2B5EF4-FFF2-40B4-BE49-F238E27FC236}">
                <a16:creationId xmlns:a16="http://schemas.microsoft.com/office/drawing/2014/main" id="{A9805655-E6BD-4651-A9C9-C7F792F01C27}"/>
              </a:ext>
            </a:extLst>
          </p:cNvPr>
          <p:cNvSpPr/>
          <p:nvPr/>
        </p:nvSpPr>
        <p:spPr>
          <a:xfrm rot="5400000">
            <a:off x="9814992" y="1698001"/>
            <a:ext cx="1908261" cy="2205673"/>
          </a:xfrm>
          <a:prstGeom prst="wedgeRoundRectCallout">
            <a:avLst/>
          </a:prstGeom>
          <a:solidFill>
            <a:srgbClr val="F5A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查看原型</a:t>
            </a:r>
            <a:r>
              <a:rPr lang="zh-CN" altLang="en-US" sz="1100">
                <a:latin typeface="微软雅黑" panose="020B0503020204020204" charset="-122"/>
                <a:ea typeface="微软雅黑" panose="020B0503020204020204" charset="-122"/>
              </a:rPr>
              <a:t>各项信息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点击下载按钮下载</a:t>
            </a:r>
            <a:r>
              <a:rPr lang="zh-CN" altLang="en-US" sz="1100">
                <a:latin typeface="微软雅黑" panose="020B0503020204020204" charset="-122"/>
                <a:ea typeface="微软雅黑" panose="020B0503020204020204" charset="-122"/>
              </a:rPr>
              <a:t>原型图纸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点击编辑跳转到</a:t>
            </a:r>
            <a:r>
              <a:rPr lang="zh-CN" altLang="en-US" sz="1100">
                <a:latin typeface="微软雅黑" panose="020B0503020204020204" charset="-122"/>
                <a:ea typeface="微软雅黑" panose="020B0503020204020204" charset="-122"/>
              </a:rPr>
              <a:t>编辑页面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813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标准空间模块库</a:t>
            </a:r>
            <a:r>
              <a:rPr lang="en-US" altLang="zh-CN" dirty="0"/>
              <a:t>—</a:t>
            </a:r>
            <a:r>
              <a:rPr lang="zh-CN" altLang="en-US" dirty="0"/>
              <a:t>厨房</a:t>
            </a:r>
            <a:r>
              <a:rPr lang="en-US" altLang="zh-CN" dirty="0"/>
              <a:t>(</a:t>
            </a:r>
            <a:r>
              <a:rPr lang="zh-CN" altLang="en-US" dirty="0"/>
              <a:t>编辑</a:t>
            </a:r>
            <a:r>
              <a:rPr lang="en-US" altLang="zh-CN" dirty="0"/>
              <a:t>)</a:t>
            </a:r>
            <a:endParaRPr lang="zh-CN" altLang="en-US" sz="1800" dirty="0"/>
          </a:p>
        </p:txBody>
      </p:sp>
      <p:sp>
        <p:nvSpPr>
          <p:cNvPr id="14" name="圆角矩形标注 13"/>
          <p:cNvSpPr/>
          <p:nvPr/>
        </p:nvSpPr>
        <p:spPr>
          <a:xfrm rot="5400000">
            <a:off x="9169398" y="1662011"/>
            <a:ext cx="3174999" cy="2169162"/>
          </a:xfrm>
          <a:prstGeom prst="wedgeRoundRectCallout">
            <a:avLst/>
          </a:prstGeom>
          <a:solidFill>
            <a:srgbClr val="F5A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厨房</a:t>
            </a:r>
            <a:r>
              <a:rPr lang="zh-CN" altLang="zh-CN" sz="1100" dirty="0">
                <a:latin typeface="微软雅黑" panose="020B0503020204020204" charset="-122"/>
                <a:ea typeface="微软雅黑" panose="020B0503020204020204" charset="-122"/>
              </a:rPr>
              <a:t>编辑页面与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厨房</a:t>
            </a:r>
            <a:r>
              <a:rPr lang="zh-CN" altLang="zh-CN" sz="1100" dirty="0">
                <a:latin typeface="微软雅黑" panose="020B0503020204020204" charset="-122"/>
                <a:ea typeface="微软雅黑" panose="020B0503020204020204" charset="-122"/>
              </a:rPr>
              <a:t>新增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页面</a:t>
            </a:r>
            <a:r>
              <a:rPr lang="zh-CN" altLang="zh-CN" sz="1100" dirty="0">
                <a:latin typeface="微软雅黑" panose="020B0503020204020204" charset="-122"/>
                <a:ea typeface="微软雅黑" panose="020B0503020204020204" charset="-122"/>
              </a:rPr>
              <a:t>基本相同。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原型编号不能修改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zh-CN" sz="1100" dirty="0">
                <a:latin typeface="微软雅黑" panose="020B0503020204020204" charset="-122"/>
                <a:ea typeface="微软雅黑" panose="020B0503020204020204" charset="-122"/>
              </a:rPr>
              <a:t>根据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原型属性</a:t>
            </a:r>
            <a:r>
              <a:rPr lang="zh-CN" altLang="zh-CN" sz="1100" dirty="0">
                <a:latin typeface="微软雅黑" panose="020B0503020204020204" charset="-122"/>
                <a:ea typeface="微软雅黑" panose="020B0503020204020204" charset="-122"/>
              </a:rPr>
              <a:t>进行修改即可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lang="zh-CN" altLang="zh-CN" sz="1100" dirty="0">
                <a:latin typeface="微软雅黑" panose="020B0503020204020204" charset="-122"/>
                <a:ea typeface="微软雅黑" panose="020B0503020204020204" charset="-122"/>
              </a:rPr>
              <a:t>修改完成后点击保存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点击删除按钮</a:t>
            </a:r>
            <a:r>
              <a:rPr lang="zh-CN" altLang="zh-CN" sz="1100" dirty="0">
                <a:latin typeface="微软雅黑" panose="020B0503020204020204" charset="-122"/>
                <a:ea typeface="微软雅黑" panose="020B0503020204020204" charset="-122"/>
              </a:rPr>
              <a:t>将已上传的原型删除。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5.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完成修改后，需点击</a:t>
            </a:r>
            <a:r>
              <a:rPr lang="zh-CN" altLang="zh-CN" sz="1100" dirty="0">
                <a:latin typeface="微软雅黑" panose="020B0503020204020204" charset="-122"/>
                <a:ea typeface="微软雅黑" panose="020B0503020204020204" charset="-122"/>
              </a:rPr>
              <a:t>提交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按钮，将原型提交</a:t>
            </a:r>
            <a:r>
              <a:rPr lang="zh-CN" altLang="zh-CN" sz="1100" dirty="0">
                <a:latin typeface="微软雅黑" panose="020B0503020204020204" charset="-122"/>
                <a:ea typeface="微软雅黑" panose="020B0503020204020204" charset="-122"/>
              </a:rPr>
              <a:t>审核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，审核通过的原型才能使用</a:t>
            </a:r>
            <a:r>
              <a:rPr lang="zh-CN" altLang="zh-CN" sz="11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  <a:p>
            <a:pPr indent="-457200" algn="just">
              <a:lnSpc>
                <a:spcPct val="150000"/>
              </a:lnSpc>
            </a:pPr>
            <a:endParaRPr lang="zh-CN" altLang="zh-CN" sz="1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9" y="1051230"/>
            <a:ext cx="9083041" cy="4644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839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标准空间模块库</a:t>
            </a:r>
            <a:r>
              <a:rPr lang="en-US" altLang="zh-CN" dirty="0"/>
              <a:t>—</a:t>
            </a:r>
            <a:r>
              <a:rPr lang="zh-CN" altLang="en-US" dirty="0"/>
              <a:t>空调</a:t>
            </a:r>
            <a:r>
              <a:rPr lang="en-US" altLang="zh-CN" dirty="0"/>
              <a:t>(</a:t>
            </a:r>
            <a:r>
              <a:rPr lang="zh-CN" altLang="en-US" dirty="0"/>
              <a:t>检索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10" name="圆角矩形标注 9"/>
          <p:cNvSpPr/>
          <p:nvPr/>
        </p:nvSpPr>
        <p:spPr>
          <a:xfrm rot="5400000">
            <a:off x="9705164" y="1734640"/>
            <a:ext cx="2268570" cy="2171702"/>
          </a:xfrm>
          <a:prstGeom prst="wedgeRoundRectCallout">
            <a:avLst/>
          </a:prstGeom>
          <a:solidFill>
            <a:srgbClr val="F5A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根据区域、空调匹数、冷凝水管、雨水管、审核状态进行检索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根据关键词搜索进行检索，在搜索框中填写条件，点击搜索按钮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135874"/>
            <a:ext cx="7581900" cy="4963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663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2E345218-36EB-D540-975A-2285C1622E48}"/>
              </a:ext>
            </a:extLst>
          </p:cNvPr>
          <p:cNvSpPr txBox="1">
            <a:spLocks/>
          </p:cNvSpPr>
          <p:nvPr/>
        </p:nvSpPr>
        <p:spPr>
          <a:xfrm>
            <a:off x="435183" y="322036"/>
            <a:ext cx="9508070" cy="439173"/>
          </a:xfrm>
          <a:prstGeom prst="rect">
            <a:avLst/>
          </a:prstGeom>
        </p:spPr>
        <p:txBody>
          <a:bodyPr/>
          <a:lstStyle>
            <a:lvl1pPr marL="0" marR="0" indent="0" algn="ctr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marR="0" indent="0" algn="ctr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pPr algn="l"/>
            <a:r>
              <a:rPr lang="zh-CN" altLang="en-US" sz="2400" b="1" kern="0" dirty="0"/>
              <a:t>角色列表</a:t>
            </a:r>
          </a:p>
        </p:txBody>
      </p:sp>
      <p:graphicFrame>
        <p:nvGraphicFramePr>
          <p:cNvPr id="4" name="表格 2">
            <a:extLst>
              <a:ext uri="{FF2B5EF4-FFF2-40B4-BE49-F238E27FC236}">
                <a16:creationId xmlns:a16="http://schemas.microsoft.com/office/drawing/2014/main" id="{727A3407-733A-1F44-9CB6-566724C744E8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63035070"/>
              </p:ext>
            </p:extLst>
          </p:nvPr>
        </p:nvGraphicFramePr>
        <p:xfrm>
          <a:off x="833151" y="1139550"/>
          <a:ext cx="9709991" cy="4622967"/>
        </p:xfrm>
        <a:graphic>
          <a:graphicData uri="http://schemas.openxmlformats.org/drawingml/2006/table">
            <a:tbl>
              <a:tblPr firstRow="1" bandRow="1"/>
              <a:tblGrid>
                <a:gridCol w="796273">
                  <a:extLst>
                    <a:ext uri="{9D8B030D-6E8A-4147-A177-3AD203B41FA5}">
                      <a16:colId xmlns:a16="http://schemas.microsoft.com/office/drawing/2014/main" val="3724599979"/>
                    </a:ext>
                  </a:extLst>
                </a:gridCol>
                <a:gridCol w="18874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262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4904">
                <a:tc>
                  <a:txBody>
                    <a:bodyPr/>
                    <a:lstStyle/>
                    <a:p>
                      <a: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200" b="1" i="0" u="none" strike="noStrike" cap="none" spc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  <a:sym typeface="Helvetica Neue Light"/>
                        </a:rPr>
                        <a:t>序号</a:t>
                      </a: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1pPr>
                      <a:lvl2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2pPr>
                      <a:lvl3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3pPr>
                      <a:lvl4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4pPr>
                      <a:lvl5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5pPr>
                      <a:lvl6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6pPr>
                      <a:lvl7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7pPr>
                      <a:lvl8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8pPr>
                      <a:lvl9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角色名称</a:t>
                      </a: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1pPr>
                      <a:lvl2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2pPr>
                      <a:lvl3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3pPr>
                      <a:lvl4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4pPr>
                      <a:lvl5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5pPr>
                      <a:lvl6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6pPr>
                      <a:lvl7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7pPr>
                      <a:lvl8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8pPr>
                      <a:lvl9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微软雅黑"/>
                          <a:sym typeface="Helvetica Neue Light"/>
                        </a:defRPr>
                      </a:lvl9pPr>
                    </a:lstStyle>
                    <a:p>
                      <a:pPr algn="ctr"/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功能描述</a:t>
                      </a:r>
                    </a:p>
                  </a:txBody>
                  <a:tcPr marL="91441" marR="91441" marT="45727" marB="45727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504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1</a:t>
                      </a: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1pPr>
                      <a:lvl2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2pPr>
                      <a:lvl3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3pPr>
                      <a:lvl4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4pPr>
                      <a:lvl5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5pPr>
                      <a:lvl6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6pPr>
                      <a:lvl7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7pPr>
                      <a:lvl8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8pPr>
                      <a:lvl9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100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融创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-</a:t>
                      </a:r>
                      <a:r>
                        <a:rPr lang="zh-CN" altLang="en-US" sz="1100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研发人员</a:t>
                      </a:r>
                      <a:endParaRPr lang="en-US" altLang="zh-CN" sz="1100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1pPr>
                      <a:lvl2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2pPr>
                      <a:lvl3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3pPr>
                      <a:lvl4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4pPr>
                      <a:lvl5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5pPr>
                      <a:lvl6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6pPr>
                      <a:lvl7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7pPr>
                      <a:lvl8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8pPr>
                      <a:lvl9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9pPr>
                    </a:lstStyle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1</a:t>
                      </a:r>
                      <a:r>
                        <a:rPr lang="zh-CN" altLang="en-US" sz="1100" kern="1200" dirty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、集团维护集团标准化模块成果上传；</a:t>
                      </a:r>
                      <a:endParaRPr lang="en-US" altLang="zh-CN" sz="1100" kern="1200" dirty="0">
                        <a:solidFill>
                          <a:schemeClr val="dk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2</a:t>
                      </a:r>
                      <a:r>
                        <a:rPr lang="zh-CN" altLang="en-US" sz="1100" kern="1200" dirty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、区域维护各区域标准化模块成果更新维护；</a:t>
                      </a:r>
                      <a:endParaRPr lang="en-US" altLang="zh-CN" sz="1100" kern="1200" dirty="0">
                        <a:solidFill>
                          <a:schemeClr val="dk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3</a:t>
                      </a:r>
                      <a:r>
                        <a:rPr lang="zh-CN" altLang="en-US" sz="1100" kern="1200" dirty="0">
                          <a:solidFill>
                            <a:schemeClr val="dk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、研发人员可在线下载图纸进行审图（未来规划实现在线智能审图）。</a:t>
                      </a:r>
                    </a:p>
                  </a:txBody>
                  <a:tcPr marL="91441" marR="91441" marT="45727" marB="45727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14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2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1pPr>
                      <a:lvl2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2pPr>
                      <a:lvl3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3pPr>
                      <a:lvl4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4pPr>
                      <a:lvl5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5pPr>
                      <a:lvl6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6pPr>
                      <a:lvl7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7pPr>
                      <a:lvl8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8pPr>
                      <a:lvl9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1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设计院</a:t>
                      </a: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-</a:t>
                      </a:r>
                      <a:r>
                        <a:rPr lang="zh-CN" altLang="en-US" sz="11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设计人员</a:t>
                      </a: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1pPr>
                      <a:lvl2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2pPr>
                      <a:lvl3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3pPr>
                      <a:lvl4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4pPr>
                      <a:lvl5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5pPr>
                      <a:lvl6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6pPr>
                      <a:lvl7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7pPr>
                      <a:lvl8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8pPr>
                      <a:lvl9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9pPr>
                    </a:lstStyle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05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1</a:t>
                      </a:r>
                      <a:r>
                        <a:rPr lang="zh-CN" altLang="en-US" sz="105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、绘图过程中使用标准图块；</a:t>
                      </a:r>
                      <a:endParaRPr lang="en-US" altLang="zh-CN" sz="105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05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2</a:t>
                      </a:r>
                      <a:r>
                        <a:rPr lang="zh-CN" altLang="en-US" sz="105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、在项目文件夹下上传设计图纸。</a:t>
                      </a: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10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3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1pPr>
                      <a:lvl2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2pPr>
                      <a:lvl3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3pPr>
                      <a:lvl4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4pPr>
                      <a:lvl5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5pPr>
                      <a:lvl6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6pPr>
                      <a:lvl7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7pPr>
                      <a:lvl8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8pPr>
                      <a:lvl9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1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二次深化顾问</a:t>
                      </a: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1pPr>
                      <a:lvl2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2pPr>
                      <a:lvl3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3pPr>
                      <a:lvl4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4pPr>
                      <a:lvl5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5pPr>
                      <a:lvl6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6pPr>
                      <a:lvl7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7pPr>
                      <a:lvl8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8pPr>
                      <a:lvl9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9pPr>
                    </a:lstStyle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05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1</a:t>
                      </a:r>
                      <a:r>
                        <a:rPr lang="zh-CN" altLang="en-US" sz="105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、对图纸进行审核及二次深化设计；</a:t>
                      </a:r>
                      <a:endParaRPr lang="en-US" altLang="zh-CN" sz="105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05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2</a:t>
                      </a:r>
                      <a:r>
                        <a:rPr lang="zh-CN" altLang="en-US" sz="105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、在项目文件夹下上传设计图纸。</a:t>
                      </a: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553820"/>
                  </a:ext>
                </a:extLst>
              </a:tr>
              <a:tr h="74051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4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1pPr>
                      <a:lvl2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2pPr>
                      <a:lvl3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3pPr>
                      <a:lvl4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4pPr>
                      <a:lvl5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5pPr>
                      <a:lvl6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6pPr>
                      <a:lvl7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7pPr>
                      <a:lvl8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8pPr>
                      <a:lvl9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1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二次深化厂家</a:t>
                      </a: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1pPr>
                      <a:lvl2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2pPr>
                      <a:lvl3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3pPr>
                      <a:lvl4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4pPr>
                      <a:lvl5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5pPr>
                      <a:lvl6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6pPr>
                      <a:lvl7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7pPr>
                      <a:lvl8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8pPr>
                      <a:lvl9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9pPr>
                    </a:lstStyle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05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1</a:t>
                      </a:r>
                      <a:r>
                        <a:rPr lang="zh-CN" altLang="en-US" sz="105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、对图纸进行审核及二次深化设计，对设计算量进行复核；</a:t>
                      </a:r>
                      <a:endParaRPr lang="en-US" altLang="zh-CN" sz="105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05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2</a:t>
                      </a:r>
                      <a:r>
                        <a:rPr lang="zh-CN" altLang="en-US" sz="105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、在项目文件夹下上传设计图纸。</a:t>
                      </a: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00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5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1pPr>
                      <a:lvl2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2pPr>
                      <a:lvl3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3pPr>
                      <a:lvl4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4pPr>
                      <a:lvl5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5pPr>
                      <a:lvl6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6pPr>
                      <a:lvl7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7pPr>
                      <a:lvl8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8pPr>
                      <a:lvl9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1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融创</a:t>
                      </a:r>
                      <a:r>
                        <a:rPr lang="en-US" altLang="zh-CN" sz="11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-</a:t>
                      </a:r>
                      <a:r>
                        <a:rPr lang="zh-CN" altLang="en-US" sz="11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成本人员</a:t>
                      </a: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1pPr>
                      <a:lvl2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2pPr>
                      <a:lvl3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3pPr>
                      <a:lvl4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4pPr>
                      <a:lvl5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5pPr>
                      <a:lvl6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6pPr>
                      <a:lvl7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7pPr>
                      <a:lvl8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8pPr>
                      <a:lvl9pPr marL="0" marR="0" indent="0" algn="ctr" defTabSz="41275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软雅黑"/>
                          <a:sym typeface="Helvetica Neue Light"/>
                        </a:defRPr>
                      </a:lvl9pPr>
                    </a:lstStyle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05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1</a:t>
                      </a:r>
                      <a:r>
                        <a:rPr lang="zh-CN" altLang="en-US" sz="105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、导出设计算量进行成本核算。</a:t>
                      </a:r>
                      <a:endParaRPr lang="en-US" altLang="zh-CN" sz="105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91441" marR="91441" marT="45727" marB="4572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478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8089597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标准空间模块库</a:t>
            </a:r>
            <a:r>
              <a:rPr lang="en-US" altLang="zh-CN" dirty="0"/>
              <a:t>—</a:t>
            </a:r>
            <a:r>
              <a:rPr lang="zh-CN" altLang="en-US" dirty="0"/>
              <a:t>空调</a:t>
            </a:r>
            <a:r>
              <a:rPr lang="en-US" altLang="zh-CN" dirty="0"/>
              <a:t>(</a:t>
            </a:r>
            <a:r>
              <a:rPr lang="zh-CN" altLang="en-US" dirty="0"/>
              <a:t>新增</a:t>
            </a:r>
            <a:r>
              <a:rPr lang="en-US" altLang="zh-CN" dirty="0"/>
              <a:t>)</a:t>
            </a:r>
            <a:endParaRPr lang="zh-CN" altLang="en-US" sz="1800" dirty="0"/>
          </a:p>
        </p:txBody>
      </p:sp>
      <p:sp>
        <p:nvSpPr>
          <p:cNvPr id="14" name="圆角矩形标注 13"/>
          <p:cNvSpPr/>
          <p:nvPr/>
        </p:nvSpPr>
        <p:spPr>
          <a:xfrm rot="5400000">
            <a:off x="8302097" y="2497457"/>
            <a:ext cx="4933950" cy="2273300"/>
          </a:xfrm>
          <a:prstGeom prst="wedgeRoundRectCallout">
            <a:avLst/>
          </a:prstGeom>
          <a:solidFill>
            <a:srgbClr val="F5A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带</a:t>
            </a: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*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号的为必填项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灯泡处为填写规则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原型编号不能重复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4.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上传的图纸为</a:t>
            </a: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CAD2010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格式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原型图纸上传后会在左侧预览区显示图形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6.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根据原型填写使用范围、空调匹数、净尺寸、冷凝水管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7.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若有雨水管，则需同时选择雨水管位置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8.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修改完成后点击保存按钮保存，或点击提交按钮提交审核，审核通过的原型才能使用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-457200" algn="just">
              <a:lnSpc>
                <a:spcPct val="150000"/>
              </a:lnSpc>
            </a:pP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47" y="1244064"/>
            <a:ext cx="8559567" cy="4647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603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标准空间模块库</a:t>
            </a:r>
            <a:r>
              <a:rPr lang="en-US" altLang="zh-CN" dirty="0"/>
              <a:t>—</a:t>
            </a:r>
            <a:r>
              <a:rPr lang="zh-CN" altLang="en-US" dirty="0"/>
              <a:t>空调</a:t>
            </a:r>
            <a:r>
              <a:rPr lang="en-US" altLang="zh-CN" dirty="0"/>
              <a:t>(</a:t>
            </a:r>
            <a:r>
              <a:rPr lang="zh-CN" altLang="en-US" dirty="0"/>
              <a:t>查看</a:t>
            </a:r>
            <a:r>
              <a:rPr lang="en-US" altLang="zh-CN" dirty="0"/>
              <a:t>)</a:t>
            </a:r>
            <a:endParaRPr lang="zh-CN" altLang="en-US" sz="18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63" y="1078394"/>
            <a:ext cx="6865937" cy="5050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99" y="1146704"/>
            <a:ext cx="8399235" cy="4761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圆角矩形标注 13">
            <a:extLst>
              <a:ext uri="{FF2B5EF4-FFF2-40B4-BE49-F238E27FC236}">
                <a16:creationId xmlns:a16="http://schemas.microsoft.com/office/drawing/2014/main" id="{3E937A5C-4A43-4E65-B6AE-7FA26DF0615C}"/>
              </a:ext>
            </a:extLst>
          </p:cNvPr>
          <p:cNvSpPr/>
          <p:nvPr/>
        </p:nvSpPr>
        <p:spPr>
          <a:xfrm rot="5400000">
            <a:off x="9009449" y="2496770"/>
            <a:ext cx="3526969" cy="2213293"/>
          </a:xfrm>
          <a:prstGeom prst="wedgeRoundRectCallout">
            <a:avLst/>
          </a:prstGeom>
          <a:solidFill>
            <a:srgbClr val="F5A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查看原型各项信息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点击下载按钮下载原型图纸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点击编辑跳转到编辑页面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537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标准空间模块库</a:t>
            </a:r>
            <a:r>
              <a:rPr lang="en-US" altLang="zh-CN" dirty="0"/>
              <a:t>—</a:t>
            </a:r>
            <a:r>
              <a:rPr lang="zh-CN" altLang="en-US" dirty="0"/>
              <a:t>空调</a:t>
            </a:r>
            <a:r>
              <a:rPr lang="en-US" altLang="zh-CN" dirty="0"/>
              <a:t>(</a:t>
            </a:r>
            <a:r>
              <a:rPr lang="zh-CN" altLang="en-US" dirty="0"/>
              <a:t>编辑</a:t>
            </a:r>
            <a:r>
              <a:rPr lang="en-US" altLang="zh-CN" dirty="0"/>
              <a:t>)</a:t>
            </a:r>
            <a:endParaRPr lang="zh-CN" altLang="en-US" sz="1800" dirty="0"/>
          </a:p>
        </p:txBody>
      </p:sp>
      <p:sp>
        <p:nvSpPr>
          <p:cNvPr id="14" name="圆角矩形标注 13"/>
          <p:cNvSpPr/>
          <p:nvPr/>
        </p:nvSpPr>
        <p:spPr>
          <a:xfrm rot="5400000">
            <a:off x="8579484" y="2339973"/>
            <a:ext cx="4337050" cy="2192022"/>
          </a:xfrm>
          <a:prstGeom prst="wedgeRoundRectCallout">
            <a:avLst/>
          </a:prstGeom>
          <a:solidFill>
            <a:srgbClr val="F5A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空调</a:t>
            </a:r>
            <a:r>
              <a:rPr lang="zh-CN" altLang="zh-CN" sz="1100" dirty="0">
                <a:latin typeface="微软雅黑" panose="020B0503020204020204" charset="-122"/>
                <a:ea typeface="微软雅黑" panose="020B0503020204020204" charset="-122"/>
              </a:rPr>
              <a:t>编辑页面与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空调</a:t>
            </a:r>
            <a:r>
              <a:rPr lang="zh-CN" altLang="zh-CN" sz="1100" dirty="0">
                <a:latin typeface="微软雅黑" panose="020B0503020204020204" charset="-122"/>
                <a:ea typeface="微软雅黑" panose="020B0503020204020204" charset="-122"/>
              </a:rPr>
              <a:t>新增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页面</a:t>
            </a:r>
            <a:r>
              <a:rPr lang="zh-CN" altLang="zh-CN" sz="1100" dirty="0">
                <a:latin typeface="微软雅黑" panose="020B0503020204020204" charset="-122"/>
                <a:ea typeface="微软雅黑" panose="020B0503020204020204" charset="-122"/>
              </a:rPr>
              <a:t>基本相同。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原型编号不能修改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zh-CN" sz="1100" dirty="0">
                <a:latin typeface="微软雅黑" panose="020B0503020204020204" charset="-122"/>
                <a:ea typeface="微软雅黑" panose="020B0503020204020204" charset="-122"/>
              </a:rPr>
              <a:t>根据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原型</a:t>
            </a:r>
            <a:r>
              <a:rPr lang="zh-CN" altLang="zh-CN" sz="1100" dirty="0">
                <a:latin typeface="微软雅黑" panose="020B0503020204020204" charset="-122"/>
                <a:ea typeface="微软雅黑" panose="020B0503020204020204" charset="-122"/>
              </a:rPr>
              <a:t>情况进行修改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lang="zh-CN" altLang="zh-CN" sz="1100" dirty="0">
                <a:latin typeface="微软雅黑" panose="020B0503020204020204" charset="-122"/>
                <a:ea typeface="微软雅黑" panose="020B0503020204020204" charset="-122"/>
              </a:rPr>
              <a:t>修改完成后点击保存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按钮保存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点击删除按钮</a:t>
            </a:r>
            <a:r>
              <a:rPr lang="zh-CN" altLang="zh-CN" sz="1100" dirty="0">
                <a:latin typeface="微软雅黑" panose="020B0503020204020204" charset="-122"/>
                <a:ea typeface="微软雅黑" panose="020B0503020204020204" charset="-122"/>
              </a:rPr>
              <a:t>将已上传的原型删除。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5.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点击提交按钮提交审核，审核通过的原型才能使用</a:t>
            </a:r>
            <a:r>
              <a:rPr lang="zh-CN" altLang="zh-CN" sz="11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  <a:p>
            <a:pPr indent="-457200" algn="just">
              <a:lnSpc>
                <a:spcPct val="150000"/>
              </a:lnSpc>
            </a:pPr>
            <a:endParaRPr lang="zh-CN" altLang="zh-CN" sz="1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1" y="1207433"/>
            <a:ext cx="8552447" cy="445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613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5"/>
          <p:cNvSpPr txBox="1"/>
          <p:nvPr/>
        </p:nvSpPr>
        <p:spPr>
          <a:xfrm>
            <a:off x="2584645" y="2909659"/>
            <a:ext cx="3914775" cy="52565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/>
              <a:t>2.</a:t>
            </a:r>
            <a:r>
              <a:rPr lang="zh-CN" altLang="en-US" dirty="0"/>
              <a:t>标准空间模块库</a:t>
            </a:r>
          </a:p>
        </p:txBody>
      </p:sp>
      <p:sp>
        <p:nvSpPr>
          <p:cNvPr id="9" name="椭圆 8"/>
          <p:cNvSpPr/>
          <p:nvPr/>
        </p:nvSpPr>
        <p:spPr>
          <a:xfrm>
            <a:off x="2300506" y="4211878"/>
            <a:ext cx="100414" cy="100414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2060"/>
              </a:solidFill>
            </a:endParaRPr>
          </a:p>
        </p:txBody>
      </p:sp>
      <p:sp>
        <p:nvSpPr>
          <p:cNvPr id="3" name="TextBox 10"/>
          <p:cNvSpPr txBox="1"/>
          <p:nvPr/>
        </p:nvSpPr>
        <p:spPr>
          <a:xfrm>
            <a:off x="2584433" y="3999256"/>
            <a:ext cx="3914881" cy="52565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/>
              <a:t>3.</a:t>
            </a:r>
            <a:r>
              <a:rPr lang="zh-CN" altLang="en-US" dirty="0"/>
              <a:t>项目管理</a:t>
            </a:r>
            <a:endParaRPr lang="en-US" altLang="zh-CN" dirty="0"/>
          </a:p>
        </p:txBody>
      </p:sp>
      <p:sp>
        <p:nvSpPr>
          <p:cNvPr id="7" name="椭圆 6"/>
          <p:cNvSpPr/>
          <p:nvPr/>
        </p:nvSpPr>
        <p:spPr>
          <a:xfrm>
            <a:off x="2300506" y="1955982"/>
            <a:ext cx="100414" cy="100414"/>
          </a:xfrm>
          <a:prstGeom prst="ellipse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2C3F85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BFBFBF"/>
              </a:solidFill>
            </a:endParaRPr>
          </a:p>
        </p:txBody>
      </p:sp>
      <p:sp>
        <p:nvSpPr>
          <p:cNvPr id="4" name="TextBox 14"/>
          <p:cNvSpPr txBox="1"/>
          <p:nvPr/>
        </p:nvSpPr>
        <p:spPr>
          <a:xfrm>
            <a:off x="2584539" y="1743360"/>
            <a:ext cx="3914775" cy="52565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/>
              <a:t>1.</a:t>
            </a:r>
            <a:r>
              <a:rPr lang="zh-CN" altLang="en-US" dirty="0"/>
              <a:t>标准部品库</a:t>
            </a:r>
            <a:endParaRPr lang="en-US" altLang="zh-CN" dirty="0"/>
          </a:p>
        </p:txBody>
      </p:sp>
      <p:sp>
        <p:nvSpPr>
          <p:cNvPr id="8" name="椭圆 7"/>
          <p:cNvSpPr/>
          <p:nvPr/>
        </p:nvSpPr>
        <p:spPr>
          <a:xfrm>
            <a:off x="2293043" y="3072074"/>
            <a:ext cx="100414" cy="100414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206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451DA76-25C1-4063-AE7D-F949622E1D2E}"/>
              </a:ext>
            </a:extLst>
          </p:cNvPr>
          <p:cNvSpPr txBox="1"/>
          <p:nvPr/>
        </p:nvSpPr>
        <p:spPr>
          <a:xfrm>
            <a:off x="1759262" y="650938"/>
            <a:ext cx="73448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微软雅黑" panose="020B0503020204020204" charset="-122"/>
                <a:ea typeface="微软雅黑" panose="020B0503020204020204" charset="-122"/>
              </a:rPr>
              <a:t>Web</a:t>
            </a: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端操作指引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EC5BF0D-5320-46C6-8908-F7ABA1B354A2}"/>
              </a:ext>
            </a:extLst>
          </p:cNvPr>
          <p:cNvSpPr txBox="1"/>
          <p:nvPr/>
        </p:nvSpPr>
        <p:spPr>
          <a:xfrm>
            <a:off x="230735" y="3406528"/>
            <a:ext cx="641611" cy="1211635"/>
          </a:xfrm>
          <a:prstGeom prst="rect">
            <a:avLst/>
          </a:prstGeom>
          <a:noFill/>
        </p:spPr>
        <p:txBody>
          <a:bodyPr vert="eaVert" wrap="none" lIns="53511" tIns="26871" rIns="53511" bIns="26871" rtlCol="0">
            <a:spAutoFit/>
          </a:bodyPr>
          <a:lstStyle/>
          <a:p>
            <a:pPr defTabSz="108324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467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目录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C09500B-F392-404E-B1A5-E5608C9334B4}"/>
              </a:ext>
            </a:extLst>
          </p:cNvPr>
          <p:cNvSpPr txBox="1"/>
          <p:nvPr/>
        </p:nvSpPr>
        <p:spPr>
          <a:xfrm>
            <a:off x="119545" y="720170"/>
            <a:ext cx="928933" cy="2256793"/>
          </a:xfrm>
          <a:prstGeom prst="rect">
            <a:avLst/>
          </a:prstGeom>
          <a:noFill/>
        </p:spPr>
        <p:txBody>
          <a:bodyPr vert="eaVert" wrap="none" lIns="53511" tIns="26871" rIns="53511" bIns="26871" rtlCol="0">
            <a:spAutoFit/>
          </a:bodyPr>
          <a:lstStyle/>
          <a:p>
            <a:pPr defTabSz="108324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5334" b="1" dirty="0">
                <a:solidFill>
                  <a:srgbClr val="C00000"/>
                </a:solidFill>
                <a:latin typeface="Abadi" panose="020B0604020202020204" pitchFamily="34" charset="0"/>
                <a:ea typeface="华文中宋" panose="02010600040101010101" pitchFamily="2" charset="-122"/>
              </a:rPr>
              <a:t>C</a:t>
            </a:r>
            <a:r>
              <a:rPr lang="en-US" altLang="zh-CN" sz="3467" dirty="0">
                <a:latin typeface="Abadi" panose="020B0604020202020204" pitchFamily="34" charset="0"/>
                <a:ea typeface="华文中宋" panose="02010600040101010101" pitchFamily="2" charset="-122"/>
              </a:rPr>
              <a:t>ONTENTS</a:t>
            </a:r>
            <a:endParaRPr lang="zh-CN" altLang="en-US" sz="3467" dirty="0">
              <a:latin typeface="Abadi" panose="020B0604020202020204" pitchFamily="34" charset="0"/>
              <a:ea typeface="华文中宋" panose="02010600040101010101" pitchFamily="2" charset="-122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39830A3-BA4E-4D90-866C-4527E2A37338}"/>
              </a:ext>
            </a:extLst>
          </p:cNvPr>
          <p:cNvCxnSpPr/>
          <p:nvPr/>
        </p:nvCxnSpPr>
        <p:spPr bwMode="auto">
          <a:xfrm>
            <a:off x="1137851" y="16"/>
            <a:ext cx="0" cy="6775740"/>
          </a:xfrm>
          <a:prstGeom prst="line">
            <a:avLst/>
          </a:prstGeom>
          <a:solidFill>
            <a:schemeClr val="accent1"/>
          </a:solidFill>
          <a:ln w="117475" cap="flat" cmpd="sng" algn="ctr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16200000" scaled="1"/>
              <a:tileRect/>
            </a:gra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994470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项目管理</a:t>
            </a:r>
            <a:r>
              <a:rPr lang="en-US" altLang="zh-CN" dirty="0"/>
              <a:t>-</a:t>
            </a:r>
            <a:r>
              <a:rPr lang="zh-CN" altLang="en-US" dirty="0"/>
              <a:t>检索</a:t>
            </a:r>
          </a:p>
        </p:txBody>
      </p:sp>
      <p:sp>
        <p:nvSpPr>
          <p:cNvPr id="10" name="圆角矩形标注 9"/>
          <p:cNvSpPr/>
          <p:nvPr/>
        </p:nvSpPr>
        <p:spPr>
          <a:xfrm rot="5400000">
            <a:off x="9508915" y="1554487"/>
            <a:ext cx="2451100" cy="2212341"/>
          </a:xfrm>
          <a:prstGeom prst="wedgeRoundRectCallout">
            <a:avLst/>
          </a:prstGeom>
          <a:solidFill>
            <a:srgbClr val="F5A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根据区域进行检索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根据关键词搜索进行检索，在搜索框中填写条件，点击搜索按钮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65" y="1193804"/>
            <a:ext cx="8914345" cy="4362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881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项目管理</a:t>
            </a:r>
            <a:r>
              <a:rPr lang="en-US" altLang="zh-CN" dirty="0"/>
              <a:t>-</a:t>
            </a:r>
            <a:r>
              <a:rPr lang="zh-CN" altLang="en-US" dirty="0"/>
              <a:t>查看文件</a:t>
            </a:r>
          </a:p>
        </p:txBody>
      </p:sp>
      <p:sp>
        <p:nvSpPr>
          <p:cNvPr id="10" name="圆角矩形标注 9"/>
          <p:cNvSpPr/>
          <p:nvPr/>
        </p:nvSpPr>
        <p:spPr>
          <a:xfrm rot="5400000">
            <a:off x="9543627" y="1648458"/>
            <a:ext cx="2451100" cy="2227581"/>
          </a:xfrm>
          <a:prstGeom prst="wedgeRoundRectCallout">
            <a:avLst/>
          </a:prstGeom>
          <a:solidFill>
            <a:srgbClr val="F5A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zh-CN" sz="1100" dirty="0">
                <a:latin typeface="微软雅黑" panose="020B0503020204020204" charset="-122"/>
                <a:ea typeface="微软雅黑" panose="020B0503020204020204" charset="-122"/>
              </a:rPr>
              <a:t>项目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查看可查看项目基本信息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左侧可查看项目文件夹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点击项目文件夹可查看项目文件夹下的文件及更新人员。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4. 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可点击文件下载按钮进行文件下载</a:t>
            </a:r>
            <a:endParaRPr lang="zh-CN" altLang="zh-CN" sz="1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08" y="1231894"/>
            <a:ext cx="8814026" cy="4146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36240CC-D78E-4816-B6CF-D4BD38BFD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08" y="1161140"/>
            <a:ext cx="8908381" cy="483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5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 形 2"/>
          <p:cNvSpPr/>
          <p:nvPr/>
        </p:nvSpPr>
        <p:spPr>
          <a:xfrm flipH="1">
            <a:off x="9336424" y="2960856"/>
            <a:ext cx="576000" cy="936000"/>
          </a:xfrm>
          <a:prstGeom prst="corner">
            <a:avLst>
              <a:gd name="adj1" fmla="val 21616"/>
              <a:gd name="adj2" fmla="val 2242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4" name="L 形 3"/>
          <p:cNvSpPr/>
          <p:nvPr/>
        </p:nvSpPr>
        <p:spPr>
          <a:xfrm rot="10800000" flipH="1">
            <a:off x="2279577" y="2592506"/>
            <a:ext cx="576000" cy="936000"/>
          </a:xfrm>
          <a:prstGeom prst="corner">
            <a:avLst>
              <a:gd name="adj1" fmla="val 21616"/>
              <a:gd name="adj2" fmla="val 2242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23592" y="3357096"/>
            <a:ext cx="7344815" cy="81466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800" dirty="0">
              <a:solidFill>
                <a:srgbClr val="2C3F85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49575" y="2961005"/>
            <a:ext cx="660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8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谢谢大家！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11111E-6 L -0.24635 -0.07153 " pathEditMode="relative" rAng="0" ptsTypes="AA">
                                      <p:cBhvr>
                                        <p:cTn id="8" dur="500" spd="-999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18" y="-358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3.7037E-6 L 0.24674 0.1037 " pathEditMode="relative" rAng="0" ptsTypes="AA">
                                      <p:cBhvr>
                                        <p:cTn id="12" dur="500" spd="-999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31" y="518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bldLvl="0" animBg="1"/>
      <p:bldP spid="4" grpId="0" bldLvl="0" animBg="1"/>
      <p:bldP spid="4" grpId="1" bldLvl="0" animBg="1"/>
      <p:bldP spid="5" grpId="0" bldLvl="0" animBg="1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>
            <a:extLst>
              <a:ext uri="{FF2B5EF4-FFF2-40B4-BE49-F238E27FC236}">
                <a16:creationId xmlns:a16="http://schemas.microsoft.com/office/drawing/2014/main" id="{88FE632A-7E04-4414-9DDD-9D8345E9E20C}"/>
              </a:ext>
            </a:extLst>
          </p:cNvPr>
          <p:cNvSpPr txBox="1"/>
          <p:nvPr/>
        </p:nvSpPr>
        <p:spPr>
          <a:xfrm>
            <a:off x="230735" y="3406528"/>
            <a:ext cx="641611" cy="1211635"/>
          </a:xfrm>
          <a:prstGeom prst="rect">
            <a:avLst/>
          </a:prstGeom>
          <a:noFill/>
        </p:spPr>
        <p:txBody>
          <a:bodyPr vert="eaVert" wrap="none" lIns="53511" tIns="26871" rIns="53511" bIns="26871" rtlCol="0">
            <a:spAutoFit/>
          </a:bodyPr>
          <a:lstStyle/>
          <a:p>
            <a:pPr defTabSz="108324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467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目录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6D3B23AE-3C1F-480B-BCB0-A9EC4ACB3695}"/>
              </a:ext>
            </a:extLst>
          </p:cNvPr>
          <p:cNvSpPr txBox="1"/>
          <p:nvPr/>
        </p:nvSpPr>
        <p:spPr>
          <a:xfrm>
            <a:off x="119545" y="720170"/>
            <a:ext cx="928933" cy="2256793"/>
          </a:xfrm>
          <a:prstGeom prst="rect">
            <a:avLst/>
          </a:prstGeom>
          <a:noFill/>
        </p:spPr>
        <p:txBody>
          <a:bodyPr vert="eaVert" wrap="none" lIns="53511" tIns="26871" rIns="53511" bIns="26871" rtlCol="0">
            <a:spAutoFit/>
          </a:bodyPr>
          <a:lstStyle/>
          <a:p>
            <a:pPr defTabSz="108324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5334" b="1" dirty="0">
                <a:solidFill>
                  <a:srgbClr val="C00000"/>
                </a:solidFill>
                <a:latin typeface="Abadi" panose="020B0604020202020204" pitchFamily="34" charset="0"/>
                <a:ea typeface="华文中宋" panose="02010600040101010101" pitchFamily="2" charset="-122"/>
              </a:rPr>
              <a:t>C</a:t>
            </a:r>
            <a:r>
              <a:rPr lang="en-US" altLang="zh-CN" sz="3467" dirty="0">
                <a:latin typeface="Abadi" panose="020B0604020202020204" pitchFamily="34" charset="0"/>
                <a:ea typeface="华文中宋" panose="02010600040101010101" pitchFamily="2" charset="-122"/>
              </a:rPr>
              <a:t>ONTENTS</a:t>
            </a:r>
            <a:endParaRPr lang="zh-CN" altLang="en-US" sz="3467" dirty="0">
              <a:latin typeface="Abadi" panose="020B0604020202020204" pitchFamily="34" charset="0"/>
              <a:ea typeface="华文中宋" panose="0201060004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1137851" y="16"/>
            <a:ext cx="0" cy="6775740"/>
          </a:xfrm>
          <a:prstGeom prst="line">
            <a:avLst/>
          </a:prstGeom>
          <a:solidFill>
            <a:schemeClr val="accent1"/>
          </a:solidFill>
          <a:ln w="117475" cap="flat" cmpd="sng" algn="ctr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16200000" scaled="1"/>
              <a:tileRect/>
            </a:gra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文本框 16"/>
          <p:cNvSpPr txBox="1"/>
          <p:nvPr/>
        </p:nvSpPr>
        <p:spPr>
          <a:xfrm>
            <a:off x="4175787" y="2309739"/>
            <a:ext cx="4608512" cy="485154"/>
          </a:xfrm>
          <a:prstGeom prst="rect">
            <a:avLst/>
          </a:prstGeom>
          <a:noFill/>
        </p:spPr>
        <p:txBody>
          <a:bodyPr wrap="square" lIns="53511" tIns="26871" rIns="53511" bIns="26871" rtlCol="0">
            <a:spAutoFit/>
          </a:bodyPr>
          <a:lstStyle/>
          <a:p>
            <a:pPr marL="334508" indent="-334508" defTabSz="1083247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en-US" altLang="zh-CN" sz="2800" dirty="0">
                <a:ln w="0"/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CAD</a:t>
            </a:r>
            <a:r>
              <a:rPr lang="zh-CN" altLang="en-US" sz="2800" dirty="0">
                <a:ln w="0"/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端操作指引</a:t>
            </a:r>
            <a:endParaRPr lang="en-US" altLang="zh-CN" dirty="0">
              <a:ln w="0"/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6"/>
          <p:cNvSpPr txBox="1"/>
          <p:nvPr/>
        </p:nvSpPr>
        <p:spPr>
          <a:xfrm>
            <a:off x="4175787" y="3329402"/>
            <a:ext cx="4608512" cy="485154"/>
          </a:xfrm>
          <a:prstGeom prst="rect">
            <a:avLst/>
          </a:prstGeom>
          <a:noFill/>
        </p:spPr>
        <p:txBody>
          <a:bodyPr wrap="square" lIns="53511" tIns="26871" rIns="53511" bIns="26871" rtlCol="0">
            <a:spAutoFit/>
          </a:bodyPr>
          <a:lstStyle/>
          <a:p>
            <a:pPr marL="334508" indent="-334508" defTabSz="1083247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en-US" altLang="zh-CN" sz="2800" dirty="0">
                <a:ln w="0"/>
                <a:solidFill>
                  <a:schemeClr val="bg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>
                <a:ln w="0"/>
                <a:solidFill>
                  <a:schemeClr val="bg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端操作指引</a:t>
            </a:r>
            <a:endParaRPr lang="en-US" altLang="zh-CN" sz="2800" dirty="0">
              <a:ln w="0"/>
              <a:solidFill>
                <a:schemeClr val="bg1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088551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6F6E63-30A3-4ED3-9972-4FDB39486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CAD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端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主界面</a:t>
            </a:r>
            <a:endParaRPr lang="zh-CN" altLang="en-US" dirty="0"/>
          </a:p>
        </p:txBody>
      </p:sp>
      <p:sp>
        <p:nvSpPr>
          <p:cNvPr id="24" name="圆角矩形标注 67">
            <a:extLst>
              <a:ext uri="{FF2B5EF4-FFF2-40B4-BE49-F238E27FC236}">
                <a16:creationId xmlns:a16="http://schemas.microsoft.com/office/drawing/2014/main" id="{4252B1D6-DA9F-D048-A2BA-25789205F53F}"/>
              </a:ext>
            </a:extLst>
          </p:cNvPr>
          <p:cNvSpPr/>
          <p:nvPr/>
        </p:nvSpPr>
        <p:spPr>
          <a:xfrm>
            <a:off x="9256473" y="1501836"/>
            <a:ext cx="2105788" cy="1134697"/>
          </a:xfrm>
          <a:prstGeom prst="wedgeRoundRectCallout">
            <a:avLst>
              <a:gd name="adj1" fmla="val -68288"/>
              <a:gd name="adj2" fmla="val -32397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36000" tIns="0" rIns="18000" bIns="0" rtlCol="0" anchor="ctr"/>
          <a:lstStyle/>
          <a:p>
            <a:pPr>
              <a:lnSpc>
                <a:spcPct val="150000"/>
              </a:lnSpc>
            </a:pPr>
            <a:r>
              <a:rPr lang="en-US" altLang="zh-CN" sz="1000" dirty="0"/>
              <a:t>1</a:t>
            </a:r>
            <a:r>
              <a:rPr lang="zh-CN" altLang="en-US" sz="1000" dirty="0"/>
              <a:t>、</a:t>
            </a:r>
            <a:r>
              <a:rPr lang="en-US" altLang="zh-CN" sz="1000" dirty="0"/>
              <a:t>CAD</a:t>
            </a:r>
            <a:r>
              <a:rPr lang="zh-CN" altLang="en-US" sz="1000" dirty="0"/>
              <a:t>插件方式与</a:t>
            </a:r>
            <a:r>
              <a:rPr lang="en-US" altLang="zh-CN" sz="1000" dirty="0"/>
              <a:t>AutoCAD</a:t>
            </a:r>
            <a:r>
              <a:rPr lang="zh-CN" altLang="en-US" sz="1000" dirty="0"/>
              <a:t>无缝集成</a:t>
            </a:r>
            <a:endParaRPr lang="en-US" altLang="zh-CN" sz="1000" dirty="0"/>
          </a:p>
          <a:p>
            <a:pPr>
              <a:lnSpc>
                <a:spcPct val="150000"/>
              </a:lnSpc>
            </a:pPr>
            <a:r>
              <a:rPr lang="en-US" altLang="zh-CN" sz="1000" dirty="0"/>
              <a:t>2</a:t>
            </a:r>
            <a:r>
              <a:rPr lang="zh-CN" altLang="en-US" sz="1000" dirty="0"/>
              <a:t>、侧边栏软件功能入口</a:t>
            </a:r>
            <a:endParaRPr lang="en-US" altLang="zh-CN" sz="1000" dirty="0"/>
          </a:p>
        </p:txBody>
      </p:sp>
      <p:sp>
        <p:nvSpPr>
          <p:cNvPr id="28" name="圆角矩形标注 67">
            <a:extLst>
              <a:ext uri="{FF2B5EF4-FFF2-40B4-BE49-F238E27FC236}">
                <a16:creationId xmlns:a16="http://schemas.microsoft.com/office/drawing/2014/main" id="{127F0ADE-F6B5-EB40-B510-918E1C311167}"/>
              </a:ext>
            </a:extLst>
          </p:cNvPr>
          <p:cNvSpPr/>
          <p:nvPr/>
        </p:nvSpPr>
        <p:spPr>
          <a:xfrm>
            <a:off x="9256473" y="2980104"/>
            <a:ext cx="2105788" cy="1134697"/>
          </a:xfrm>
          <a:prstGeom prst="wedgeRoundRectCallout">
            <a:avLst>
              <a:gd name="adj1" fmla="val -68288"/>
              <a:gd name="adj2" fmla="val -32397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36000" tIns="0" rIns="18000" bIns="0" rtlCol="0" anchor="ctr"/>
          <a:lstStyle/>
          <a:p>
            <a:pPr lvl="0" algn="l">
              <a:lnSpc>
                <a:spcPct val="150000"/>
              </a:lnSpc>
            </a:pPr>
            <a:r>
              <a:rPr lang="en-US" altLang="zh-CN" sz="1000" dirty="0"/>
              <a:t>3</a:t>
            </a:r>
            <a:r>
              <a:rPr lang="zh-CN" altLang="en-US" sz="1000" dirty="0"/>
              <a:t>、外部设计人员通过账号</a:t>
            </a:r>
            <a:r>
              <a:rPr lang="en-US" altLang="zh-CN" sz="1000" dirty="0"/>
              <a:t>/</a:t>
            </a:r>
            <a:r>
              <a:rPr lang="zh-CN" altLang="en-US" sz="1000" dirty="0"/>
              <a:t>密码登陆系统，项目期结束后账号自动关闭；</a:t>
            </a:r>
            <a:endParaRPr lang="en-US" altLang="zh-CN" sz="1000" dirty="0"/>
          </a:p>
        </p:txBody>
      </p:sp>
      <p:sp>
        <p:nvSpPr>
          <p:cNvPr id="29" name="圆角矩形标注 67">
            <a:extLst>
              <a:ext uri="{FF2B5EF4-FFF2-40B4-BE49-F238E27FC236}">
                <a16:creationId xmlns:a16="http://schemas.microsoft.com/office/drawing/2014/main" id="{D6B3D851-E7B0-D14E-8DB0-42F93E4AA494}"/>
              </a:ext>
            </a:extLst>
          </p:cNvPr>
          <p:cNvSpPr/>
          <p:nvPr/>
        </p:nvSpPr>
        <p:spPr>
          <a:xfrm>
            <a:off x="9240377" y="4458373"/>
            <a:ext cx="2105788" cy="1036992"/>
          </a:xfrm>
          <a:prstGeom prst="wedgeRoundRectCallout">
            <a:avLst>
              <a:gd name="adj1" fmla="val -68288"/>
              <a:gd name="adj2" fmla="val -32397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36000" tIns="0" rIns="18000" bIns="0" rtlCol="0" anchor="ctr"/>
          <a:lstStyle/>
          <a:p>
            <a:pPr>
              <a:lnSpc>
                <a:spcPct val="150000"/>
              </a:lnSpc>
            </a:pPr>
            <a:r>
              <a:rPr lang="en-US" altLang="zh-CN" sz="1000" dirty="0"/>
              <a:t>4</a:t>
            </a:r>
            <a:r>
              <a:rPr lang="zh-CN" altLang="en-US" sz="1000" dirty="0"/>
              <a:t>、标准库：门窗、栏杆、厨卫、空调</a:t>
            </a:r>
            <a:endParaRPr lang="en-US" altLang="zh-CN" sz="1000" dirty="0"/>
          </a:p>
          <a:p>
            <a:pPr>
              <a:lnSpc>
                <a:spcPct val="150000"/>
              </a:lnSpc>
            </a:pPr>
            <a:r>
              <a:rPr lang="en-US" altLang="zh-CN" sz="1000" dirty="0"/>
              <a:t>5</a:t>
            </a:r>
            <a:r>
              <a:rPr lang="zh-CN" altLang="en-US" sz="1000" dirty="0"/>
              <a:t>、项目管理：用户参与的项目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96A624-0CFF-4446-8133-6D91A0789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40" y="1050227"/>
            <a:ext cx="8447534" cy="44451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D2E6EF3-D5FB-4ED3-8F9D-C4E0DADBB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510" y="2505049"/>
            <a:ext cx="1135479" cy="613463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4FE5C642-1D74-4EBF-AEE2-7F2CB0F86353}"/>
              </a:ext>
            </a:extLst>
          </p:cNvPr>
          <p:cNvSpPr/>
          <p:nvPr/>
        </p:nvSpPr>
        <p:spPr>
          <a:xfrm>
            <a:off x="6221379" y="1215329"/>
            <a:ext cx="718458" cy="255389"/>
          </a:xfrm>
          <a:prstGeom prst="roundRect">
            <a:avLst/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6DB8326E-94D2-426F-B0B0-26540C0A62CB}"/>
              </a:ext>
            </a:extLst>
          </p:cNvPr>
          <p:cNvSpPr/>
          <p:nvPr/>
        </p:nvSpPr>
        <p:spPr>
          <a:xfrm>
            <a:off x="4863510" y="2505049"/>
            <a:ext cx="1135479" cy="685826"/>
          </a:xfrm>
          <a:prstGeom prst="roundRect">
            <a:avLst/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449DF5AF-761A-4914-B743-D8510765FA4F}"/>
              </a:ext>
            </a:extLst>
          </p:cNvPr>
          <p:cNvSpPr/>
          <p:nvPr/>
        </p:nvSpPr>
        <p:spPr>
          <a:xfrm>
            <a:off x="502840" y="1962151"/>
            <a:ext cx="935436" cy="1940152"/>
          </a:xfrm>
          <a:prstGeom prst="roundRect">
            <a:avLst/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9442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630"/>
          <p:cNvSpPr>
            <a:spLocks noChangeArrowheads="1"/>
          </p:cNvSpPr>
          <p:nvPr/>
        </p:nvSpPr>
        <p:spPr bwMode="auto">
          <a:xfrm>
            <a:off x="1116535" y="5855205"/>
            <a:ext cx="7833839" cy="78456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defTabSz="45720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SzPct val="70000"/>
            </a:pPr>
            <a:endParaRPr kumimoji="1"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圆角矩形标注 67">
            <a:extLst>
              <a:ext uri="{FF2B5EF4-FFF2-40B4-BE49-F238E27FC236}">
                <a16:creationId xmlns:a16="http://schemas.microsoft.com/office/drawing/2014/main" id="{4252B1D6-DA9F-D048-A2BA-25789205F53F}"/>
              </a:ext>
            </a:extLst>
          </p:cNvPr>
          <p:cNvSpPr/>
          <p:nvPr/>
        </p:nvSpPr>
        <p:spPr>
          <a:xfrm>
            <a:off x="9254923" y="1146110"/>
            <a:ext cx="2288313" cy="797377"/>
          </a:xfrm>
          <a:prstGeom prst="wedgeRoundRectCallout">
            <a:avLst>
              <a:gd name="adj1" fmla="val -62731"/>
              <a:gd name="adj2" fmla="val -24381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36000" tIns="0" rIns="18000" bIns="0" rtlCol="0" anchor="ctr"/>
          <a:lstStyle/>
          <a:p>
            <a:pPr>
              <a:lnSpc>
                <a:spcPct val="150000"/>
              </a:lnSpc>
            </a:pPr>
            <a:r>
              <a:rPr lang="en-US" altLang="zh-CN" sz="1000" dirty="0"/>
              <a:t>1</a:t>
            </a:r>
            <a:r>
              <a:rPr lang="zh-CN" altLang="en-US" sz="1000" dirty="0"/>
              <a:t>、侧边栏选择门窗设计</a:t>
            </a:r>
            <a:endParaRPr lang="en-US" altLang="zh-CN" sz="1000" dirty="0"/>
          </a:p>
          <a:p>
            <a:pPr>
              <a:lnSpc>
                <a:spcPct val="150000"/>
              </a:lnSpc>
            </a:pPr>
            <a:r>
              <a:rPr lang="en-US" altLang="zh-CN" sz="1000" dirty="0"/>
              <a:t>2</a:t>
            </a:r>
            <a:r>
              <a:rPr lang="zh-CN" altLang="en-US" sz="1000" dirty="0"/>
              <a:t>、弹出门窗设计对话框</a:t>
            </a:r>
            <a:endParaRPr lang="en-US" altLang="zh-CN" sz="1000" dirty="0"/>
          </a:p>
        </p:txBody>
      </p:sp>
      <p:sp>
        <p:nvSpPr>
          <p:cNvPr id="28" name="圆角矩形标注 67">
            <a:extLst>
              <a:ext uri="{FF2B5EF4-FFF2-40B4-BE49-F238E27FC236}">
                <a16:creationId xmlns:a16="http://schemas.microsoft.com/office/drawing/2014/main" id="{127F0ADE-F6B5-EB40-B510-918E1C311167}"/>
              </a:ext>
            </a:extLst>
          </p:cNvPr>
          <p:cNvSpPr/>
          <p:nvPr/>
        </p:nvSpPr>
        <p:spPr>
          <a:xfrm>
            <a:off x="9238827" y="2051527"/>
            <a:ext cx="2288313" cy="2685314"/>
          </a:xfrm>
          <a:prstGeom prst="wedgeRoundRectCallout">
            <a:avLst>
              <a:gd name="adj1" fmla="val -60263"/>
              <a:gd name="adj2" fmla="val -19628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36000" tIns="0" rIns="18000" bIns="0" rtlCol="0" anchor="ctr"/>
          <a:lstStyle/>
          <a:p>
            <a:pPr>
              <a:lnSpc>
                <a:spcPct val="150000"/>
              </a:lnSpc>
            </a:pPr>
            <a:r>
              <a:rPr lang="en-US" altLang="zh-CN" sz="1000" dirty="0"/>
              <a:t>3</a:t>
            </a:r>
            <a:r>
              <a:rPr lang="zh-CN" altLang="en-US" sz="1000" dirty="0"/>
              <a:t>、输入或者选择门窗洞口尺寸</a:t>
            </a:r>
            <a:endParaRPr lang="en-US" altLang="zh-CN" sz="1000" dirty="0"/>
          </a:p>
          <a:p>
            <a:pPr>
              <a:lnSpc>
                <a:spcPct val="150000"/>
              </a:lnSpc>
            </a:pPr>
            <a:r>
              <a:rPr lang="en-US" altLang="zh-CN" sz="1000" dirty="0"/>
              <a:t>4</a:t>
            </a:r>
            <a:r>
              <a:rPr lang="zh-CN" altLang="en-US" sz="1000" dirty="0"/>
              <a:t>、选择开启类型、开启数量、功能区类型筛选项</a:t>
            </a:r>
            <a:endParaRPr lang="en-US" altLang="zh-CN" sz="1000" dirty="0"/>
          </a:p>
          <a:p>
            <a:pPr>
              <a:lnSpc>
                <a:spcPct val="150000"/>
              </a:lnSpc>
            </a:pPr>
            <a:r>
              <a:rPr lang="en-US" altLang="zh-CN" sz="1000" dirty="0"/>
              <a:t>5</a:t>
            </a:r>
            <a:r>
              <a:rPr lang="zh-CN" altLang="en-US" sz="1000" dirty="0"/>
              <a:t>、点击搜索按钮，搜索门窗原型</a:t>
            </a:r>
            <a:endParaRPr lang="en-US" altLang="zh-CN" sz="1000" dirty="0"/>
          </a:p>
          <a:p>
            <a:pPr>
              <a:lnSpc>
                <a:spcPct val="150000"/>
              </a:lnSpc>
            </a:pPr>
            <a:r>
              <a:rPr lang="en-US" altLang="zh-CN" sz="1000" dirty="0"/>
              <a:t>6</a:t>
            </a:r>
            <a:r>
              <a:rPr lang="zh-CN" altLang="en-US" sz="1000" dirty="0"/>
              <a:t>、选择原型</a:t>
            </a:r>
            <a:endParaRPr lang="en-US" altLang="zh-CN" sz="1000" dirty="0"/>
          </a:p>
          <a:p>
            <a:pPr>
              <a:lnSpc>
                <a:spcPct val="150000"/>
              </a:lnSpc>
            </a:pPr>
            <a:r>
              <a:rPr lang="en-US" altLang="zh-CN" sz="1000" dirty="0"/>
              <a:t>7</a:t>
            </a:r>
            <a:r>
              <a:rPr lang="zh-CN" altLang="en-US" sz="1000" dirty="0"/>
              <a:t>、设置开启扇宽度、下固定值（若存在下固定）、窗下墙高、通风量要求</a:t>
            </a:r>
            <a:endParaRPr lang="en-US" altLang="zh-CN" sz="1000" dirty="0"/>
          </a:p>
          <a:p>
            <a:pPr>
              <a:lnSpc>
                <a:spcPct val="150000"/>
              </a:lnSpc>
            </a:pPr>
            <a:r>
              <a:rPr lang="en-US" altLang="zh-CN" sz="1000" dirty="0"/>
              <a:t>8</a:t>
            </a:r>
            <a:r>
              <a:rPr lang="zh-CN" altLang="en-US" sz="1000" dirty="0"/>
              <a:t>、设置视图（立面、平面、侧面）是否镜像</a:t>
            </a:r>
            <a:endParaRPr lang="en-US" altLang="zh-CN" sz="1000" dirty="0"/>
          </a:p>
        </p:txBody>
      </p:sp>
      <p:sp>
        <p:nvSpPr>
          <p:cNvPr id="29" name="圆角矩形标注 67">
            <a:extLst>
              <a:ext uri="{FF2B5EF4-FFF2-40B4-BE49-F238E27FC236}">
                <a16:creationId xmlns:a16="http://schemas.microsoft.com/office/drawing/2014/main" id="{D6B3D851-E7B0-D14E-8DB0-42F93E4AA494}"/>
              </a:ext>
            </a:extLst>
          </p:cNvPr>
          <p:cNvSpPr/>
          <p:nvPr/>
        </p:nvSpPr>
        <p:spPr>
          <a:xfrm>
            <a:off x="9254923" y="4840842"/>
            <a:ext cx="2272217" cy="1063843"/>
          </a:xfrm>
          <a:prstGeom prst="wedgeRoundRectCallout">
            <a:avLst>
              <a:gd name="adj1" fmla="val -62326"/>
              <a:gd name="adj2" fmla="val -17117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36000" tIns="0" rIns="18000" bIns="0" rtlCol="0" anchor="ctr"/>
          <a:lstStyle/>
          <a:p>
            <a:pPr>
              <a:lnSpc>
                <a:spcPct val="150000"/>
              </a:lnSpc>
            </a:pPr>
            <a:r>
              <a:rPr lang="en-US" altLang="zh-CN" sz="1000" dirty="0"/>
              <a:t>9</a:t>
            </a:r>
            <a:r>
              <a:rPr lang="zh-CN" altLang="en-US" sz="1000" dirty="0"/>
              <a:t>、点击插入按钮</a:t>
            </a:r>
            <a:endParaRPr lang="en-US" altLang="zh-CN" sz="1000" dirty="0"/>
          </a:p>
          <a:p>
            <a:pPr>
              <a:lnSpc>
                <a:spcPct val="150000"/>
              </a:lnSpc>
            </a:pPr>
            <a:r>
              <a:rPr lang="en-US" altLang="zh-CN" sz="1000" dirty="0"/>
              <a:t>10</a:t>
            </a:r>
            <a:r>
              <a:rPr lang="zh-CN" altLang="en-US" sz="1000" dirty="0"/>
              <a:t>、在</a:t>
            </a:r>
            <a:r>
              <a:rPr lang="en-US" altLang="zh-CN" sz="1000" dirty="0"/>
              <a:t>CAD</a:t>
            </a:r>
            <a:r>
              <a:rPr lang="zh-CN" altLang="en-US" sz="1000" dirty="0"/>
              <a:t>图上选择插入点，动态生成门窗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96A624-0CFF-4446-8133-6D91A0789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40" y="1050227"/>
            <a:ext cx="8447534" cy="4445138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5BFD6238-C6E9-4194-B4A6-91F288731EFD}"/>
              </a:ext>
            </a:extLst>
          </p:cNvPr>
          <p:cNvSpPr/>
          <p:nvPr/>
        </p:nvSpPr>
        <p:spPr>
          <a:xfrm>
            <a:off x="467020" y="3561674"/>
            <a:ext cx="8490314" cy="230832"/>
          </a:xfrm>
          <a:prstGeom prst="rect">
            <a:avLst/>
          </a:prstGeom>
          <a:noFill/>
          <a:ln w="25400" cap="flat">
            <a:solidFill>
              <a:schemeClr val="bg1">
                <a:lumMod val="6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FE5C642-1D74-4EBF-AEE2-7F2CB0F86353}"/>
              </a:ext>
            </a:extLst>
          </p:cNvPr>
          <p:cNvSpPr/>
          <p:nvPr/>
        </p:nvSpPr>
        <p:spPr>
          <a:xfrm>
            <a:off x="6715707" y="4546942"/>
            <a:ext cx="523293" cy="330738"/>
          </a:xfrm>
          <a:prstGeom prst="roundRect">
            <a:avLst/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6DB8326E-94D2-426F-B0B0-26540C0A62CB}"/>
              </a:ext>
            </a:extLst>
          </p:cNvPr>
          <p:cNvSpPr/>
          <p:nvPr/>
        </p:nvSpPr>
        <p:spPr>
          <a:xfrm>
            <a:off x="2595087" y="2038646"/>
            <a:ext cx="3265553" cy="2285704"/>
          </a:xfrm>
          <a:prstGeom prst="roundRect">
            <a:avLst>
              <a:gd name="adj" fmla="val 6437"/>
            </a:avLst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55DEA78-FF01-4FBD-9F36-1741EF35E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CAD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端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门窗设计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123267-F634-458D-A306-C1824E5C9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167" y="2101614"/>
            <a:ext cx="3188227" cy="215976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C570237-9B70-4FE3-B99B-B5BA1A7F3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272" y="2494919"/>
            <a:ext cx="1063880" cy="1399570"/>
          </a:xfrm>
          <a:prstGeom prst="rect">
            <a:avLst/>
          </a:prstGeom>
        </p:spPr>
      </p:pic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449DF5AF-761A-4914-B743-D8510765FA4F}"/>
              </a:ext>
            </a:extLst>
          </p:cNvPr>
          <p:cNvSpPr/>
          <p:nvPr/>
        </p:nvSpPr>
        <p:spPr>
          <a:xfrm>
            <a:off x="1280159" y="2483273"/>
            <a:ext cx="1265681" cy="158327"/>
          </a:xfrm>
          <a:prstGeom prst="roundRect">
            <a:avLst>
              <a:gd name="adj" fmla="val 7915"/>
            </a:avLst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59004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7FDE7FC-B41C-4A1A-B361-C73E24E54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CAD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端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门窗深化设计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5739F3-FB24-4F94-BCBB-3CF265636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48" y="1025571"/>
            <a:ext cx="8490314" cy="5327954"/>
          </a:xfrm>
          <a:prstGeom prst="rect">
            <a:avLst/>
          </a:prstGeom>
        </p:spPr>
      </p:pic>
      <p:sp>
        <p:nvSpPr>
          <p:cNvPr id="24" name="圆角矩形标注 67">
            <a:extLst>
              <a:ext uri="{FF2B5EF4-FFF2-40B4-BE49-F238E27FC236}">
                <a16:creationId xmlns:a16="http://schemas.microsoft.com/office/drawing/2014/main" id="{4252B1D6-DA9F-D048-A2BA-25789205F53F}"/>
              </a:ext>
            </a:extLst>
          </p:cNvPr>
          <p:cNvSpPr/>
          <p:nvPr/>
        </p:nvSpPr>
        <p:spPr>
          <a:xfrm>
            <a:off x="9256705" y="1635727"/>
            <a:ext cx="2105788" cy="1603311"/>
          </a:xfrm>
          <a:prstGeom prst="wedgeRoundRectCallout">
            <a:avLst>
              <a:gd name="adj1" fmla="val -68288"/>
              <a:gd name="adj2" fmla="val -32397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36000" tIns="0" rIns="18000" bIns="0" rtlCol="0" anchor="ctr"/>
          <a:lstStyle/>
          <a:p>
            <a:pPr>
              <a:lnSpc>
                <a:spcPct val="150000"/>
              </a:lnSpc>
            </a:pPr>
            <a:r>
              <a:rPr lang="en-US" altLang="zh-CN" sz="1000" dirty="0"/>
              <a:t>1</a:t>
            </a:r>
            <a:r>
              <a:rPr lang="zh-CN" altLang="en-US" sz="1000" dirty="0"/>
              <a:t>、侧边栏选择门窗深化设计</a:t>
            </a:r>
            <a:endParaRPr lang="en-US" altLang="zh-CN" sz="1000" dirty="0"/>
          </a:p>
          <a:p>
            <a:pPr>
              <a:lnSpc>
                <a:spcPct val="150000"/>
              </a:lnSpc>
            </a:pPr>
            <a:r>
              <a:rPr lang="en-US" altLang="zh-CN" sz="1000" dirty="0"/>
              <a:t>2</a:t>
            </a:r>
            <a:r>
              <a:rPr lang="zh-CN" altLang="en-US" sz="1000" dirty="0"/>
              <a:t>、点选或框选门窗</a:t>
            </a:r>
            <a:endParaRPr lang="en-US" altLang="zh-CN" sz="1000" dirty="0"/>
          </a:p>
          <a:p>
            <a:pPr>
              <a:lnSpc>
                <a:spcPct val="150000"/>
              </a:lnSpc>
            </a:pPr>
            <a:r>
              <a:rPr lang="en-US" altLang="zh-CN" sz="1000" dirty="0"/>
              <a:t>3</a:t>
            </a:r>
            <a:r>
              <a:rPr lang="zh-CN" altLang="en-US" sz="1000" dirty="0"/>
              <a:t>、弹出门窗设计对话框</a:t>
            </a:r>
            <a:endParaRPr lang="en-US" altLang="zh-CN" sz="1000" dirty="0"/>
          </a:p>
        </p:txBody>
      </p:sp>
      <p:sp>
        <p:nvSpPr>
          <p:cNvPr id="28" name="圆角矩形标注 67">
            <a:extLst>
              <a:ext uri="{FF2B5EF4-FFF2-40B4-BE49-F238E27FC236}">
                <a16:creationId xmlns:a16="http://schemas.microsoft.com/office/drawing/2014/main" id="{127F0ADE-F6B5-EB40-B510-918E1C311167}"/>
              </a:ext>
            </a:extLst>
          </p:cNvPr>
          <p:cNvSpPr/>
          <p:nvPr/>
        </p:nvSpPr>
        <p:spPr>
          <a:xfrm>
            <a:off x="9256705" y="3430316"/>
            <a:ext cx="2105788" cy="1632857"/>
          </a:xfrm>
          <a:prstGeom prst="wedgeRoundRectCallout">
            <a:avLst>
              <a:gd name="adj1" fmla="val -68288"/>
              <a:gd name="adj2" fmla="val -32397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36000" tIns="0" rIns="18000" bIns="0" rtlCol="0" anchor="ctr"/>
          <a:lstStyle/>
          <a:p>
            <a:pPr>
              <a:lnSpc>
                <a:spcPct val="150000"/>
              </a:lnSpc>
            </a:pPr>
            <a:r>
              <a:rPr lang="en-US" altLang="zh-CN" sz="1000" dirty="0"/>
              <a:t>4</a:t>
            </a:r>
            <a:r>
              <a:rPr lang="zh-CN" altLang="en-US" sz="1000" dirty="0"/>
              <a:t>、设置节能系数</a:t>
            </a:r>
            <a:endParaRPr lang="en-US" altLang="zh-CN" sz="1000" dirty="0"/>
          </a:p>
          <a:p>
            <a:pPr>
              <a:lnSpc>
                <a:spcPct val="150000"/>
              </a:lnSpc>
            </a:pPr>
            <a:r>
              <a:rPr lang="en-US" altLang="zh-CN" sz="1000" dirty="0"/>
              <a:t>5</a:t>
            </a:r>
            <a:r>
              <a:rPr lang="zh-CN" altLang="en-US" sz="1000" dirty="0"/>
              <a:t>、设置门窗型材及玻璃</a:t>
            </a:r>
            <a:endParaRPr lang="en-US" altLang="zh-CN" sz="1000" dirty="0"/>
          </a:p>
          <a:p>
            <a:pPr>
              <a:lnSpc>
                <a:spcPct val="150000"/>
              </a:lnSpc>
            </a:pPr>
            <a:r>
              <a:rPr lang="en-US" altLang="zh-CN" sz="1000" dirty="0"/>
              <a:t>6</a:t>
            </a:r>
            <a:r>
              <a:rPr lang="zh-CN" altLang="en-US" sz="1000" dirty="0"/>
              <a:t>、设置塞缝尺寸</a:t>
            </a:r>
            <a:endParaRPr lang="en-US" altLang="zh-CN" sz="1000" dirty="0"/>
          </a:p>
          <a:p>
            <a:pPr>
              <a:lnSpc>
                <a:spcPct val="150000"/>
              </a:lnSpc>
            </a:pPr>
            <a:r>
              <a:rPr lang="en-US" altLang="zh-CN" sz="1000" dirty="0"/>
              <a:t>7</a:t>
            </a:r>
            <a:r>
              <a:rPr lang="zh-CN" altLang="en-US" sz="1000" dirty="0"/>
              <a:t>、设置是否有附框及附框信息</a:t>
            </a:r>
            <a:endParaRPr lang="en-US" altLang="zh-CN" sz="1000" dirty="0"/>
          </a:p>
          <a:p>
            <a:pPr>
              <a:lnSpc>
                <a:spcPct val="150000"/>
              </a:lnSpc>
            </a:pPr>
            <a:r>
              <a:rPr lang="en-US" altLang="zh-CN" sz="1000" dirty="0"/>
              <a:t>8</a:t>
            </a:r>
            <a:r>
              <a:rPr lang="zh-CN" altLang="en-US" sz="1000" dirty="0"/>
              <a:t>、完成所选门窗的深化设计</a:t>
            </a:r>
            <a:endParaRPr lang="en-US" altLang="zh-CN" sz="1000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FE5C642-1D74-4EBF-AEE2-7F2CB0F86353}"/>
              </a:ext>
            </a:extLst>
          </p:cNvPr>
          <p:cNvSpPr/>
          <p:nvPr/>
        </p:nvSpPr>
        <p:spPr>
          <a:xfrm>
            <a:off x="5097244" y="1962812"/>
            <a:ext cx="2675155" cy="3275938"/>
          </a:xfrm>
          <a:prstGeom prst="roundRect">
            <a:avLst>
              <a:gd name="adj" fmla="val 7924"/>
            </a:avLst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91510B6-578C-4556-994A-2E4C54FAD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052" y="2168038"/>
            <a:ext cx="1383150" cy="1886114"/>
          </a:xfrm>
          <a:prstGeom prst="rect">
            <a:avLst/>
          </a:prstGeom>
        </p:spPr>
      </p:pic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6DB8326E-94D2-426F-B0B0-26540C0A62CB}"/>
              </a:ext>
            </a:extLst>
          </p:cNvPr>
          <p:cNvSpPr/>
          <p:nvPr/>
        </p:nvSpPr>
        <p:spPr>
          <a:xfrm>
            <a:off x="3385820" y="2139463"/>
            <a:ext cx="1500505" cy="1946762"/>
          </a:xfrm>
          <a:prstGeom prst="roundRect">
            <a:avLst>
              <a:gd name="adj" fmla="val 8182"/>
            </a:avLst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6920B08-234A-44FC-A351-F5DEB4F40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4698" y="2494919"/>
            <a:ext cx="1063880" cy="1399570"/>
          </a:xfrm>
          <a:prstGeom prst="rect">
            <a:avLst/>
          </a:prstGeom>
        </p:spPr>
      </p:pic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449DF5AF-761A-4914-B743-D8510765FA4F}"/>
              </a:ext>
            </a:extLst>
          </p:cNvPr>
          <p:cNvSpPr/>
          <p:nvPr/>
        </p:nvSpPr>
        <p:spPr>
          <a:xfrm>
            <a:off x="1267429" y="2665501"/>
            <a:ext cx="1236382" cy="147145"/>
          </a:xfrm>
          <a:prstGeom prst="roundRect">
            <a:avLst>
              <a:gd name="adj" fmla="val 11308"/>
            </a:avLst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2903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04381d6b-b85e-4fbd-97e7-065cd82ad16d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04381d6b-b85e-4fbd-97e7-065cd82ad16d}"/>
</p:tagLst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ontrol xmlns="http://schemas.microsoft.com/VisualStudio/2011/storyboarding/control">
  <Id Name="27ee955d-1752-4c1e-a50f-034f68d7c3a0" Revision="1" Stencil="System.MyShapes" StencilVersion="1.0"/>
</Control>
</file>

<file path=customXml/item2.xml><?xml version="1.0" encoding="utf-8"?>
<Control xmlns="http://schemas.microsoft.com/VisualStudio/2011/storyboarding/control">
  <Id Name="27ee955d-1752-4c1e-a50f-034f68d7c3a0" Revision="1" Stencil="System.MyShapes" StencilVersion="1.0"/>
</Control>
</file>

<file path=customXml/item3.xml><?xml version="1.0" encoding="utf-8"?>
<Control xmlns="http://schemas.microsoft.com/VisualStudio/2011/storyboarding/control">
  <Id Name="27ee955d-1752-4c1e-a50f-034f68d7c3a0" Revision="1" Stencil="System.MyShapes" StencilVersion="1.0"/>
</Control>
</file>

<file path=customXml/itemProps1.xml><?xml version="1.0" encoding="utf-8"?>
<ds:datastoreItem xmlns:ds="http://schemas.openxmlformats.org/officeDocument/2006/customXml" ds:itemID="{0754FABC-FEE2-4D91-8519-EE1A70AD73AA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5B757252-30CD-40F0-AB20-5DD7C1F1B198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B18A50A5-0AC4-4BB7-BC6B-D5CB904A2705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16770</TotalTime>
  <Words>4024</Words>
  <Application>Microsoft Macintosh PowerPoint</Application>
  <PresentationFormat>宽屏</PresentationFormat>
  <Paragraphs>453</Paragraphs>
  <Slides>56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7" baseType="lpstr">
      <vt:lpstr>华文中宋</vt:lpstr>
      <vt:lpstr>Microsoft YaHei</vt:lpstr>
      <vt:lpstr>Microsoft YaHei</vt:lpstr>
      <vt:lpstr>Abadi</vt:lpstr>
      <vt:lpstr>Calibri</vt:lpstr>
      <vt:lpstr>Helvetica</vt:lpstr>
      <vt:lpstr>Helvetica Neue</vt:lpstr>
      <vt:lpstr>Helvetica Neue Light</vt:lpstr>
      <vt:lpstr>Helvetica Neue Medium</vt:lpstr>
      <vt:lpstr>Wingdings</vt:lpstr>
      <vt:lpstr>White</vt:lpstr>
      <vt:lpstr>融创设计协同平台应用培训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CAD端-主界面</vt:lpstr>
      <vt:lpstr>CAD端-门窗设计</vt:lpstr>
      <vt:lpstr>CAD端-门窗深化设计</vt:lpstr>
      <vt:lpstr>CAD端-门窗楼层设置</vt:lpstr>
      <vt:lpstr>CAD端-门窗平面生成立面</vt:lpstr>
      <vt:lpstr>CAD端-门窗表生成</vt:lpstr>
      <vt:lpstr>CAD端-门窗详图生成</vt:lpstr>
      <vt:lpstr>CAD端-门窗算量</vt:lpstr>
      <vt:lpstr>CAD端-门窗算量表</vt:lpstr>
      <vt:lpstr>CAD端-门窗自动编号</vt:lpstr>
      <vt:lpstr>CAD端-栏杆</vt:lpstr>
      <vt:lpstr>CAD端-栏杆详图</vt:lpstr>
      <vt:lpstr>CAD端-栏杆统计</vt:lpstr>
      <vt:lpstr>CAD端-厨房生成</vt:lpstr>
      <vt:lpstr>CAD端-卫生间生成</vt:lpstr>
      <vt:lpstr>CAD端-空调生成</vt:lpstr>
      <vt:lpstr>CAD端-门窗图层设置</vt:lpstr>
      <vt:lpstr>CAD端-项目文件管理</vt:lpstr>
      <vt:lpstr>PowerPoint 演示文稿</vt:lpstr>
      <vt:lpstr>PowerPoint 演示文稿</vt:lpstr>
      <vt:lpstr>系统登录</vt:lpstr>
      <vt:lpstr>PowerPoint 演示文稿</vt:lpstr>
      <vt:lpstr>标准部品库—外窗(检索)</vt:lpstr>
      <vt:lpstr>标准部品库—外窗(新增动态1)</vt:lpstr>
      <vt:lpstr>标准部品库—外窗(新增动态2)</vt:lpstr>
      <vt:lpstr>标准部品库—外窗(新增-静态)</vt:lpstr>
      <vt:lpstr>标准部品库—外窗(查看)</vt:lpstr>
      <vt:lpstr>标准部品库—外窗(编辑)</vt:lpstr>
      <vt:lpstr>标准部品库—门(检索)</vt:lpstr>
      <vt:lpstr>标准部品库—门(新增)</vt:lpstr>
      <vt:lpstr>标准部品库—门(查看)</vt:lpstr>
      <vt:lpstr>标准部品库—门(编辑)</vt:lpstr>
      <vt:lpstr>标准部品库—栏杆(检索)</vt:lpstr>
      <vt:lpstr>标准部品库—栏杆(新增)</vt:lpstr>
      <vt:lpstr>标准部品库—栏杆(查看)</vt:lpstr>
      <vt:lpstr>标准部品库—栏杆(编辑)</vt:lpstr>
      <vt:lpstr>PowerPoint 演示文稿</vt:lpstr>
      <vt:lpstr>标准空间模块库—厨房(检索)</vt:lpstr>
      <vt:lpstr>标准空间模块库—厨房(新增)</vt:lpstr>
      <vt:lpstr>标准空间模块库—厨房(新增静态)</vt:lpstr>
      <vt:lpstr>标准空间模块库—厨房(查看)</vt:lpstr>
      <vt:lpstr>标准空间模块库—厨房(编辑)</vt:lpstr>
      <vt:lpstr>标准空间模块库—空调(检索)</vt:lpstr>
      <vt:lpstr>标准空间模块库—空调(新增)</vt:lpstr>
      <vt:lpstr>标准空间模块库—空调(查看)</vt:lpstr>
      <vt:lpstr>标准空间模块库—空调(编辑)</vt:lpstr>
      <vt:lpstr>PowerPoint 演示文稿</vt:lpstr>
      <vt:lpstr>项目管理-检索</vt:lpstr>
      <vt:lpstr>项目管理-查看文件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cs268</cp:lastModifiedBy>
  <cp:revision>289</cp:revision>
  <dcterms:created xsi:type="dcterms:W3CDTF">2018-10-16T03:28:00Z</dcterms:created>
  <dcterms:modified xsi:type="dcterms:W3CDTF">2020-04-17T10:05:10Z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  <property fmtid="{D5CDD505-2E9C-101B-9397-08002B2CF9AE}" pid="3" name="Tfs.IsStoryboard">
    <vt:bool>true</vt:bool>
  </property>
</Properties>
</file>